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71" r:id="rId2"/>
    <p:sldId id="257" r:id="rId3"/>
    <p:sldId id="274" r:id="rId4"/>
    <p:sldId id="258" r:id="rId5"/>
    <p:sldId id="259" r:id="rId6"/>
    <p:sldId id="295" r:id="rId7"/>
    <p:sldId id="296" r:id="rId8"/>
    <p:sldId id="297" r:id="rId9"/>
    <p:sldId id="298" r:id="rId10"/>
    <p:sldId id="299" r:id="rId11"/>
    <p:sldId id="300" r:id="rId12"/>
    <p:sldId id="301" r:id="rId13"/>
    <p:sldId id="272" r:id="rId14"/>
    <p:sldId id="273" r:id="rId15"/>
    <p:sldId id="264" r:id="rId16"/>
    <p:sldId id="265"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Lst>
  <p:sldSz cx="9144000" cy="5143500" type="screen16x9"/>
  <p:notesSz cx="6797675" cy="99282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DAF3"/>
    <a:srgbClr val="F0A6D2"/>
    <a:srgbClr val="9BA4FB"/>
    <a:srgbClr val="3346F7"/>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69" autoAdjust="0"/>
    <p:restoredTop sz="99187" autoAdjust="0"/>
  </p:normalViewPr>
  <p:slideViewPr>
    <p:cSldViewPr>
      <p:cViewPr varScale="1">
        <p:scale>
          <a:sx n="113" d="100"/>
          <a:sy n="113" d="100"/>
        </p:scale>
        <p:origin x="360" y="8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87" d="100"/>
        <a:sy n="187" d="100"/>
      </p:scale>
      <p:origin x="0" y="-8371"/>
    </p:cViewPr>
  </p:sorterViewPr>
  <p:notesViewPr>
    <p:cSldViewPr snapToGrid="0" snapToObjects="1">
      <p:cViewPr varScale="1">
        <p:scale>
          <a:sx n="71" d="100"/>
          <a:sy n="71" d="100"/>
        </p:scale>
        <p:origin x="-2640" y="-10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96C67170-BA33-4C60-92BB-5DAC481E5D4C}" type="datetimeFigureOut">
              <a:rPr lang="it-IT" smtClean="0"/>
              <a:pPr/>
              <a:t>06/10/2015</a:t>
            </a:fld>
            <a:endParaRPr lang="it-IT"/>
          </a:p>
        </p:txBody>
      </p:sp>
      <p:sp>
        <p:nvSpPr>
          <p:cNvPr id="4" name="Segnaposto piè di pagina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r>
              <a:rPr lang="it-IT" dirty="0" err="1" smtClean="0"/>
              <a:t>R</a:t>
            </a:r>
            <a:r>
              <a:rPr lang="it-IT" dirty="0" smtClean="0"/>
              <a:t> &amp; MQ - Carlo </a:t>
            </a:r>
            <a:r>
              <a:rPr lang="it-IT" dirty="0" err="1" smtClean="0"/>
              <a:t>Cosmelli</a:t>
            </a:r>
            <a:endParaRPr lang="it-IT" dirty="0"/>
          </a:p>
        </p:txBody>
      </p:sp>
      <p:sp>
        <p:nvSpPr>
          <p:cNvPr id="5" name="Segnaposto numero diapositiva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982631AC-2C58-421F-BD7B-ADE916D79F7E}" type="slidenum">
              <a:rPr lang="it-IT" smtClean="0"/>
              <a:pPr/>
              <a:t>‹N›</a:t>
            </a:fld>
            <a:endParaRPr lang="it-IT"/>
          </a:p>
        </p:txBody>
      </p:sp>
    </p:spTree>
    <p:extLst>
      <p:ext uri="{BB962C8B-B14F-4D97-AF65-F5344CB8AC3E}">
        <p14:creationId xmlns:p14="http://schemas.microsoft.com/office/powerpoint/2010/main" val="79182274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99264D34-B57F-4BE9-9AA3-330790EC0846}" type="datetimeFigureOut">
              <a:rPr lang="it-IT" smtClean="0"/>
              <a:pPr/>
              <a:t>06/10/2015</a:t>
            </a:fld>
            <a:endParaRPr lang="it-IT"/>
          </a:p>
        </p:txBody>
      </p:sp>
      <p:sp>
        <p:nvSpPr>
          <p:cNvPr id="4" name="Segnaposto immagine diapositiva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r>
              <a:rPr lang="it-IT" dirty="0" err="1" smtClean="0"/>
              <a:t>R</a:t>
            </a:r>
            <a:r>
              <a:rPr lang="it-IT" dirty="0" smtClean="0"/>
              <a:t> &amp; MQ - Carlo </a:t>
            </a:r>
            <a:r>
              <a:rPr lang="it-IT" dirty="0" err="1" smtClean="0"/>
              <a:t>Cosmelli</a:t>
            </a:r>
            <a:endParaRPr lang="it-IT" dirty="0"/>
          </a:p>
        </p:txBody>
      </p:sp>
      <p:sp>
        <p:nvSpPr>
          <p:cNvPr id="7" name="Segnaposto numero diapositiva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FD484942-5E76-4816-BCE8-136B6913CC82}" type="slidenum">
              <a:rPr lang="it-IT" smtClean="0"/>
              <a:pPr/>
              <a:t>‹N›</a:t>
            </a:fld>
            <a:endParaRPr lang="it-IT"/>
          </a:p>
        </p:txBody>
      </p:sp>
    </p:spTree>
    <p:extLst>
      <p:ext uri="{BB962C8B-B14F-4D97-AF65-F5344CB8AC3E}">
        <p14:creationId xmlns:p14="http://schemas.microsoft.com/office/powerpoint/2010/main" val="111842962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D484942-5E76-4816-BCE8-136B6913CC82}" type="slidenum">
              <a:rPr lang="it-IT" smtClean="0"/>
              <a:pPr/>
              <a:t>1</a:t>
            </a:fld>
            <a:endParaRPr lang="it-IT"/>
          </a:p>
        </p:txBody>
      </p:sp>
      <p:sp>
        <p:nvSpPr>
          <p:cNvPr id="5" name="Segnaposto piè di pagina 4"/>
          <p:cNvSpPr>
            <a:spLocks noGrp="1"/>
          </p:cNvSpPr>
          <p:nvPr>
            <p:ph type="ftr" sz="quarter" idx="11"/>
          </p:nvPr>
        </p:nvSpPr>
        <p:spPr/>
        <p:txBody>
          <a:bodyPr/>
          <a:lstStyle/>
          <a:p>
            <a:r>
              <a:rPr lang="it-IT" smtClean="0"/>
              <a:t>R &amp; MQ - Carlo Cosmelli</a:t>
            </a:r>
            <a:endParaRPr lang="it-IT"/>
          </a:p>
        </p:txBody>
      </p:sp>
    </p:spTree>
    <p:extLst>
      <p:ext uri="{BB962C8B-B14F-4D97-AF65-F5344CB8AC3E}">
        <p14:creationId xmlns:p14="http://schemas.microsoft.com/office/powerpoint/2010/main" val="2287292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484942-5E76-4816-BCE8-136B6913CC82}" type="slidenum">
              <a:rPr lang="it-IT" smtClean="0"/>
              <a:pPr/>
              <a:t>10</a:t>
            </a:fld>
            <a:endParaRPr lang="it-IT" dirty="0"/>
          </a:p>
        </p:txBody>
      </p:sp>
      <p:sp>
        <p:nvSpPr>
          <p:cNvPr id="5" name="Segnaposto piè di pagina 4"/>
          <p:cNvSpPr>
            <a:spLocks noGrp="1"/>
          </p:cNvSpPr>
          <p:nvPr>
            <p:ph type="ftr" sz="quarter" idx="11"/>
          </p:nvPr>
        </p:nvSpPr>
        <p:spPr/>
        <p:txBody>
          <a:bodyPr/>
          <a:lstStyle/>
          <a:p>
            <a:r>
              <a:rPr lang="it-IT" dirty="0" smtClean="0"/>
              <a:t>R &amp; MQ - Carlo Cosmelli</a:t>
            </a:r>
            <a:endParaRPr lang="it-IT" dirty="0"/>
          </a:p>
        </p:txBody>
      </p:sp>
    </p:spTree>
    <p:extLst>
      <p:ext uri="{BB962C8B-B14F-4D97-AF65-F5344CB8AC3E}">
        <p14:creationId xmlns:p14="http://schemas.microsoft.com/office/powerpoint/2010/main" val="2657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484942-5E76-4816-BCE8-136B6913CC82}" type="slidenum">
              <a:rPr lang="it-IT" smtClean="0"/>
              <a:pPr/>
              <a:t>11</a:t>
            </a:fld>
            <a:endParaRPr lang="it-IT" dirty="0"/>
          </a:p>
        </p:txBody>
      </p:sp>
      <p:sp>
        <p:nvSpPr>
          <p:cNvPr id="5" name="Segnaposto piè di pagina 4"/>
          <p:cNvSpPr>
            <a:spLocks noGrp="1"/>
          </p:cNvSpPr>
          <p:nvPr>
            <p:ph type="ftr" sz="quarter" idx="11"/>
          </p:nvPr>
        </p:nvSpPr>
        <p:spPr/>
        <p:txBody>
          <a:bodyPr/>
          <a:lstStyle/>
          <a:p>
            <a:r>
              <a:rPr lang="it-IT" dirty="0" smtClean="0"/>
              <a:t>R &amp; MQ - Carlo Cosmelli</a:t>
            </a:r>
            <a:endParaRPr lang="it-IT" dirty="0"/>
          </a:p>
        </p:txBody>
      </p:sp>
    </p:spTree>
    <p:extLst>
      <p:ext uri="{BB962C8B-B14F-4D97-AF65-F5344CB8AC3E}">
        <p14:creationId xmlns:p14="http://schemas.microsoft.com/office/powerpoint/2010/main" val="2983677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484942-5E76-4816-BCE8-136B6913CC82}" type="slidenum">
              <a:rPr lang="it-IT" smtClean="0"/>
              <a:pPr/>
              <a:t>12</a:t>
            </a:fld>
            <a:endParaRPr lang="it-IT" dirty="0"/>
          </a:p>
        </p:txBody>
      </p:sp>
      <p:sp>
        <p:nvSpPr>
          <p:cNvPr id="5" name="Segnaposto piè di pagina 4"/>
          <p:cNvSpPr>
            <a:spLocks noGrp="1"/>
          </p:cNvSpPr>
          <p:nvPr>
            <p:ph type="ftr" sz="quarter" idx="11"/>
          </p:nvPr>
        </p:nvSpPr>
        <p:spPr/>
        <p:txBody>
          <a:bodyPr/>
          <a:lstStyle/>
          <a:p>
            <a:r>
              <a:rPr lang="it-IT" dirty="0" smtClean="0"/>
              <a:t>R &amp; MQ - Carlo Cosmelli</a:t>
            </a:r>
            <a:endParaRPr lang="it-IT" dirty="0"/>
          </a:p>
        </p:txBody>
      </p:sp>
    </p:spTree>
    <p:extLst>
      <p:ext uri="{BB962C8B-B14F-4D97-AF65-F5344CB8AC3E}">
        <p14:creationId xmlns:p14="http://schemas.microsoft.com/office/powerpoint/2010/main" val="3008442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484942-5E76-4816-BCE8-136B6913CC82}" type="slidenum">
              <a:rPr lang="it-IT" smtClean="0"/>
              <a:pPr/>
              <a:t>13</a:t>
            </a:fld>
            <a:endParaRPr lang="it-IT" dirty="0"/>
          </a:p>
        </p:txBody>
      </p:sp>
      <p:sp>
        <p:nvSpPr>
          <p:cNvPr id="5" name="Segnaposto piè di pagina 4"/>
          <p:cNvSpPr>
            <a:spLocks noGrp="1"/>
          </p:cNvSpPr>
          <p:nvPr>
            <p:ph type="ftr" sz="quarter" idx="11"/>
          </p:nvPr>
        </p:nvSpPr>
        <p:spPr/>
        <p:txBody>
          <a:bodyPr/>
          <a:lstStyle/>
          <a:p>
            <a:r>
              <a:rPr lang="it-IT" dirty="0" smtClean="0"/>
              <a:t>R &amp; MQ - Carlo Cosmelli</a:t>
            </a:r>
            <a:endParaRPr lang="it-IT" dirty="0"/>
          </a:p>
        </p:txBody>
      </p:sp>
    </p:spTree>
    <p:extLst>
      <p:ext uri="{BB962C8B-B14F-4D97-AF65-F5344CB8AC3E}">
        <p14:creationId xmlns:p14="http://schemas.microsoft.com/office/powerpoint/2010/main" val="2287292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484942-5E76-4816-BCE8-136B6913CC82}" type="slidenum">
              <a:rPr lang="it-IT" smtClean="0"/>
              <a:pPr/>
              <a:t>14</a:t>
            </a:fld>
            <a:endParaRPr lang="it-IT" dirty="0"/>
          </a:p>
        </p:txBody>
      </p:sp>
      <p:sp>
        <p:nvSpPr>
          <p:cNvPr id="5" name="Segnaposto piè di pagina 4"/>
          <p:cNvSpPr>
            <a:spLocks noGrp="1"/>
          </p:cNvSpPr>
          <p:nvPr>
            <p:ph type="ftr" sz="quarter" idx="11"/>
          </p:nvPr>
        </p:nvSpPr>
        <p:spPr/>
        <p:txBody>
          <a:bodyPr/>
          <a:lstStyle/>
          <a:p>
            <a:r>
              <a:rPr lang="it-IT" dirty="0" smtClean="0"/>
              <a:t>R &amp; MQ - Carlo Cosmelli</a:t>
            </a:r>
            <a:endParaRPr lang="it-IT" dirty="0"/>
          </a:p>
        </p:txBody>
      </p:sp>
    </p:spTree>
    <p:extLst>
      <p:ext uri="{BB962C8B-B14F-4D97-AF65-F5344CB8AC3E}">
        <p14:creationId xmlns:p14="http://schemas.microsoft.com/office/powerpoint/2010/main" val="2287292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484942-5E76-4816-BCE8-136B6913CC82}" type="slidenum">
              <a:rPr lang="it-IT" smtClean="0"/>
              <a:pPr/>
              <a:t>15</a:t>
            </a:fld>
            <a:endParaRPr lang="it-IT" dirty="0"/>
          </a:p>
        </p:txBody>
      </p:sp>
      <p:sp>
        <p:nvSpPr>
          <p:cNvPr id="5" name="Segnaposto piè di pagina 4"/>
          <p:cNvSpPr>
            <a:spLocks noGrp="1"/>
          </p:cNvSpPr>
          <p:nvPr>
            <p:ph type="ftr" sz="quarter" idx="11"/>
          </p:nvPr>
        </p:nvSpPr>
        <p:spPr/>
        <p:txBody>
          <a:bodyPr/>
          <a:lstStyle/>
          <a:p>
            <a:r>
              <a:rPr lang="it-IT" dirty="0" smtClean="0"/>
              <a:t>R &amp; MQ - Carlo Cosmelli</a:t>
            </a:r>
            <a:endParaRPr lang="it-IT" dirty="0"/>
          </a:p>
        </p:txBody>
      </p:sp>
    </p:spTree>
    <p:extLst>
      <p:ext uri="{BB962C8B-B14F-4D97-AF65-F5344CB8AC3E}">
        <p14:creationId xmlns:p14="http://schemas.microsoft.com/office/powerpoint/2010/main" val="2287292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484942-5E76-4816-BCE8-136B6913CC82}" type="slidenum">
              <a:rPr lang="it-IT" smtClean="0"/>
              <a:pPr/>
              <a:t>16</a:t>
            </a:fld>
            <a:endParaRPr lang="it-IT" dirty="0"/>
          </a:p>
        </p:txBody>
      </p:sp>
      <p:sp>
        <p:nvSpPr>
          <p:cNvPr id="5" name="Segnaposto piè di pagina 4"/>
          <p:cNvSpPr>
            <a:spLocks noGrp="1"/>
          </p:cNvSpPr>
          <p:nvPr>
            <p:ph type="ftr" sz="quarter" idx="11"/>
          </p:nvPr>
        </p:nvSpPr>
        <p:spPr/>
        <p:txBody>
          <a:bodyPr/>
          <a:lstStyle/>
          <a:p>
            <a:r>
              <a:rPr lang="it-IT" dirty="0" smtClean="0"/>
              <a:t>R &amp; MQ - Carlo Cosmelli</a:t>
            </a:r>
            <a:endParaRPr lang="it-IT" dirty="0"/>
          </a:p>
        </p:txBody>
      </p:sp>
    </p:spTree>
    <p:extLst>
      <p:ext uri="{BB962C8B-B14F-4D97-AF65-F5344CB8AC3E}">
        <p14:creationId xmlns:p14="http://schemas.microsoft.com/office/powerpoint/2010/main" val="2287292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D484942-5E76-4816-BCE8-136B6913CC82}" type="slidenum">
              <a:rPr lang="it-IT" smtClean="0"/>
              <a:pPr/>
              <a:t>17</a:t>
            </a:fld>
            <a:endParaRPr lang="it-IT"/>
          </a:p>
        </p:txBody>
      </p:sp>
      <p:sp>
        <p:nvSpPr>
          <p:cNvPr id="5" name="Segnaposto piè di pagina 4"/>
          <p:cNvSpPr>
            <a:spLocks noGrp="1"/>
          </p:cNvSpPr>
          <p:nvPr>
            <p:ph type="ftr" sz="quarter" idx="11"/>
          </p:nvPr>
        </p:nvSpPr>
        <p:spPr/>
        <p:txBody>
          <a:bodyPr/>
          <a:lstStyle/>
          <a:p>
            <a:r>
              <a:rPr lang="it-IT" smtClean="0"/>
              <a:t>R &amp; MQ - Carlo Cosmelli</a:t>
            </a:r>
            <a:endParaRPr lang="it-IT"/>
          </a:p>
        </p:txBody>
      </p:sp>
    </p:spTree>
    <p:extLst>
      <p:ext uri="{BB962C8B-B14F-4D97-AF65-F5344CB8AC3E}">
        <p14:creationId xmlns:p14="http://schemas.microsoft.com/office/powerpoint/2010/main" val="88910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484942-5E76-4816-BCE8-136B6913CC82}" type="slidenum">
              <a:rPr lang="it-IT" smtClean="0"/>
              <a:pPr/>
              <a:t>18</a:t>
            </a:fld>
            <a:endParaRPr lang="it-IT" dirty="0"/>
          </a:p>
        </p:txBody>
      </p:sp>
      <p:sp>
        <p:nvSpPr>
          <p:cNvPr id="5" name="Segnaposto piè di pagina 4"/>
          <p:cNvSpPr>
            <a:spLocks noGrp="1"/>
          </p:cNvSpPr>
          <p:nvPr>
            <p:ph type="ftr" sz="quarter" idx="11"/>
          </p:nvPr>
        </p:nvSpPr>
        <p:spPr/>
        <p:txBody>
          <a:bodyPr/>
          <a:lstStyle/>
          <a:p>
            <a:r>
              <a:rPr lang="it-IT" dirty="0" smtClean="0"/>
              <a:t>R &amp; MQ - Carlo Cosmelli</a:t>
            </a:r>
            <a:endParaRPr lang="it-IT" dirty="0"/>
          </a:p>
        </p:txBody>
      </p:sp>
    </p:spTree>
    <p:extLst>
      <p:ext uri="{BB962C8B-B14F-4D97-AF65-F5344CB8AC3E}">
        <p14:creationId xmlns:p14="http://schemas.microsoft.com/office/powerpoint/2010/main" val="939542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484942-5E76-4816-BCE8-136B6913CC82}" type="slidenum">
              <a:rPr lang="it-IT" smtClean="0"/>
              <a:pPr/>
              <a:t>19</a:t>
            </a:fld>
            <a:endParaRPr lang="it-IT" dirty="0"/>
          </a:p>
        </p:txBody>
      </p:sp>
      <p:sp>
        <p:nvSpPr>
          <p:cNvPr id="5" name="Segnaposto piè di pagina 4"/>
          <p:cNvSpPr>
            <a:spLocks noGrp="1"/>
          </p:cNvSpPr>
          <p:nvPr>
            <p:ph type="ftr" sz="quarter" idx="11"/>
          </p:nvPr>
        </p:nvSpPr>
        <p:spPr/>
        <p:txBody>
          <a:bodyPr/>
          <a:lstStyle/>
          <a:p>
            <a:r>
              <a:rPr lang="it-IT" dirty="0" smtClean="0"/>
              <a:t>R &amp; MQ - Carlo Cosmelli</a:t>
            </a:r>
            <a:endParaRPr lang="it-IT" dirty="0"/>
          </a:p>
        </p:txBody>
      </p:sp>
    </p:spTree>
    <p:extLst>
      <p:ext uri="{BB962C8B-B14F-4D97-AF65-F5344CB8AC3E}">
        <p14:creationId xmlns:p14="http://schemas.microsoft.com/office/powerpoint/2010/main" val="842231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484942-5E76-4816-BCE8-136B6913CC82}" type="slidenum">
              <a:rPr lang="it-IT" smtClean="0"/>
              <a:pPr/>
              <a:t>2</a:t>
            </a:fld>
            <a:endParaRPr lang="it-IT" dirty="0"/>
          </a:p>
        </p:txBody>
      </p:sp>
      <p:sp>
        <p:nvSpPr>
          <p:cNvPr id="5" name="Segnaposto piè di pagina 4"/>
          <p:cNvSpPr>
            <a:spLocks noGrp="1"/>
          </p:cNvSpPr>
          <p:nvPr>
            <p:ph type="ftr" sz="quarter" idx="11"/>
          </p:nvPr>
        </p:nvSpPr>
        <p:spPr/>
        <p:txBody>
          <a:bodyPr/>
          <a:lstStyle/>
          <a:p>
            <a:r>
              <a:rPr lang="it-IT" dirty="0" smtClean="0"/>
              <a:t>R &amp; MQ - Carlo Cosmelli</a:t>
            </a:r>
            <a:endParaRPr lang="it-IT" dirty="0"/>
          </a:p>
        </p:txBody>
      </p:sp>
    </p:spTree>
    <p:extLst>
      <p:ext uri="{BB962C8B-B14F-4D97-AF65-F5344CB8AC3E}">
        <p14:creationId xmlns:p14="http://schemas.microsoft.com/office/powerpoint/2010/main" val="2287292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484942-5E76-4816-BCE8-136B6913CC82}" type="slidenum">
              <a:rPr lang="it-IT" smtClean="0"/>
              <a:pPr/>
              <a:t>20</a:t>
            </a:fld>
            <a:endParaRPr lang="it-IT" dirty="0"/>
          </a:p>
        </p:txBody>
      </p:sp>
      <p:sp>
        <p:nvSpPr>
          <p:cNvPr id="5" name="Segnaposto piè di pagina 4"/>
          <p:cNvSpPr>
            <a:spLocks noGrp="1"/>
          </p:cNvSpPr>
          <p:nvPr>
            <p:ph type="ftr" sz="quarter" idx="11"/>
          </p:nvPr>
        </p:nvSpPr>
        <p:spPr/>
        <p:txBody>
          <a:bodyPr/>
          <a:lstStyle/>
          <a:p>
            <a:r>
              <a:rPr lang="it-IT" dirty="0" smtClean="0"/>
              <a:t>R &amp; MQ - Carlo Cosmelli</a:t>
            </a:r>
            <a:endParaRPr lang="it-IT" dirty="0"/>
          </a:p>
        </p:txBody>
      </p:sp>
    </p:spTree>
    <p:extLst>
      <p:ext uri="{BB962C8B-B14F-4D97-AF65-F5344CB8AC3E}">
        <p14:creationId xmlns:p14="http://schemas.microsoft.com/office/powerpoint/2010/main" val="4084325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484942-5E76-4816-BCE8-136B6913CC82}" type="slidenum">
              <a:rPr lang="it-IT" smtClean="0"/>
              <a:pPr/>
              <a:t>21</a:t>
            </a:fld>
            <a:endParaRPr lang="it-IT" dirty="0"/>
          </a:p>
        </p:txBody>
      </p:sp>
      <p:sp>
        <p:nvSpPr>
          <p:cNvPr id="5" name="Segnaposto piè di pagina 4"/>
          <p:cNvSpPr>
            <a:spLocks noGrp="1"/>
          </p:cNvSpPr>
          <p:nvPr>
            <p:ph type="ftr" sz="quarter" idx="11"/>
          </p:nvPr>
        </p:nvSpPr>
        <p:spPr/>
        <p:txBody>
          <a:bodyPr/>
          <a:lstStyle/>
          <a:p>
            <a:r>
              <a:rPr lang="it-IT" dirty="0" smtClean="0"/>
              <a:t>R &amp; MQ - Carlo Cosmelli</a:t>
            </a:r>
            <a:endParaRPr lang="it-IT" dirty="0"/>
          </a:p>
        </p:txBody>
      </p:sp>
    </p:spTree>
    <p:extLst>
      <p:ext uri="{BB962C8B-B14F-4D97-AF65-F5344CB8AC3E}">
        <p14:creationId xmlns:p14="http://schemas.microsoft.com/office/powerpoint/2010/main" val="3630191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484942-5E76-4816-BCE8-136B6913CC82}" type="slidenum">
              <a:rPr lang="it-IT" smtClean="0"/>
              <a:pPr/>
              <a:t>22</a:t>
            </a:fld>
            <a:endParaRPr lang="it-IT" dirty="0"/>
          </a:p>
        </p:txBody>
      </p:sp>
      <p:sp>
        <p:nvSpPr>
          <p:cNvPr id="5" name="Segnaposto piè di pagina 4"/>
          <p:cNvSpPr>
            <a:spLocks noGrp="1"/>
          </p:cNvSpPr>
          <p:nvPr>
            <p:ph type="ftr" sz="quarter" idx="11"/>
          </p:nvPr>
        </p:nvSpPr>
        <p:spPr/>
        <p:txBody>
          <a:bodyPr/>
          <a:lstStyle/>
          <a:p>
            <a:r>
              <a:rPr lang="it-IT" dirty="0" smtClean="0"/>
              <a:t>R &amp; MQ - Carlo Cosmelli</a:t>
            </a:r>
            <a:endParaRPr lang="it-IT" dirty="0"/>
          </a:p>
        </p:txBody>
      </p:sp>
    </p:spTree>
    <p:extLst>
      <p:ext uri="{BB962C8B-B14F-4D97-AF65-F5344CB8AC3E}">
        <p14:creationId xmlns:p14="http://schemas.microsoft.com/office/powerpoint/2010/main" val="3292518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484942-5E76-4816-BCE8-136B6913CC82}" type="slidenum">
              <a:rPr lang="it-IT" smtClean="0"/>
              <a:pPr/>
              <a:t>23</a:t>
            </a:fld>
            <a:endParaRPr lang="it-IT" dirty="0"/>
          </a:p>
        </p:txBody>
      </p:sp>
      <p:sp>
        <p:nvSpPr>
          <p:cNvPr id="5" name="Segnaposto piè di pagina 4"/>
          <p:cNvSpPr>
            <a:spLocks noGrp="1"/>
          </p:cNvSpPr>
          <p:nvPr>
            <p:ph type="ftr" sz="quarter" idx="11"/>
          </p:nvPr>
        </p:nvSpPr>
        <p:spPr/>
        <p:txBody>
          <a:bodyPr/>
          <a:lstStyle/>
          <a:p>
            <a:r>
              <a:rPr lang="it-IT" dirty="0" smtClean="0"/>
              <a:t>R &amp; MQ - Carlo Cosmelli</a:t>
            </a:r>
            <a:endParaRPr lang="it-IT" dirty="0"/>
          </a:p>
        </p:txBody>
      </p:sp>
    </p:spTree>
    <p:extLst>
      <p:ext uri="{BB962C8B-B14F-4D97-AF65-F5344CB8AC3E}">
        <p14:creationId xmlns:p14="http://schemas.microsoft.com/office/powerpoint/2010/main" val="2333692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484942-5E76-4816-BCE8-136B6913CC82}" type="slidenum">
              <a:rPr lang="it-IT" smtClean="0"/>
              <a:pPr/>
              <a:t>24</a:t>
            </a:fld>
            <a:endParaRPr lang="it-IT" dirty="0"/>
          </a:p>
        </p:txBody>
      </p:sp>
      <p:sp>
        <p:nvSpPr>
          <p:cNvPr id="5" name="Segnaposto piè di pagina 4"/>
          <p:cNvSpPr>
            <a:spLocks noGrp="1"/>
          </p:cNvSpPr>
          <p:nvPr>
            <p:ph type="ftr" sz="quarter" idx="11"/>
          </p:nvPr>
        </p:nvSpPr>
        <p:spPr/>
        <p:txBody>
          <a:bodyPr/>
          <a:lstStyle/>
          <a:p>
            <a:r>
              <a:rPr lang="it-IT" dirty="0" smtClean="0"/>
              <a:t>R &amp; MQ - Carlo Cosmelli</a:t>
            </a:r>
            <a:endParaRPr lang="it-IT" dirty="0"/>
          </a:p>
        </p:txBody>
      </p:sp>
    </p:spTree>
    <p:extLst>
      <p:ext uri="{BB962C8B-B14F-4D97-AF65-F5344CB8AC3E}">
        <p14:creationId xmlns:p14="http://schemas.microsoft.com/office/powerpoint/2010/main" val="3606695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484942-5E76-4816-BCE8-136B6913CC82}" type="slidenum">
              <a:rPr lang="it-IT" smtClean="0"/>
              <a:pPr/>
              <a:t>25</a:t>
            </a:fld>
            <a:endParaRPr lang="it-IT" dirty="0"/>
          </a:p>
        </p:txBody>
      </p:sp>
      <p:sp>
        <p:nvSpPr>
          <p:cNvPr id="5" name="Segnaposto piè di pagina 4"/>
          <p:cNvSpPr>
            <a:spLocks noGrp="1"/>
          </p:cNvSpPr>
          <p:nvPr>
            <p:ph type="ftr" sz="quarter" idx="11"/>
          </p:nvPr>
        </p:nvSpPr>
        <p:spPr/>
        <p:txBody>
          <a:bodyPr/>
          <a:lstStyle/>
          <a:p>
            <a:r>
              <a:rPr lang="it-IT" dirty="0" smtClean="0"/>
              <a:t>R &amp; MQ - Carlo Cosmelli</a:t>
            </a:r>
            <a:endParaRPr lang="it-IT" dirty="0"/>
          </a:p>
        </p:txBody>
      </p:sp>
    </p:spTree>
    <p:extLst>
      <p:ext uri="{BB962C8B-B14F-4D97-AF65-F5344CB8AC3E}">
        <p14:creationId xmlns:p14="http://schemas.microsoft.com/office/powerpoint/2010/main" val="11036306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D484942-5E76-4816-BCE8-136B6913CC82}" type="slidenum">
              <a:rPr lang="it-IT" smtClean="0"/>
              <a:pPr/>
              <a:t>26</a:t>
            </a:fld>
            <a:endParaRPr lang="it-IT"/>
          </a:p>
        </p:txBody>
      </p:sp>
      <p:sp>
        <p:nvSpPr>
          <p:cNvPr id="5" name="Segnaposto piè di pagina 4"/>
          <p:cNvSpPr>
            <a:spLocks noGrp="1"/>
          </p:cNvSpPr>
          <p:nvPr>
            <p:ph type="ftr" sz="quarter" idx="11"/>
          </p:nvPr>
        </p:nvSpPr>
        <p:spPr/>
        <p:txBody>
          <a:bodyPr/>
          <a:lstStyle/>
          <a:p>
            <a:r>
              <a:rPr lang="it-IT" smtClean="0"/>
              <a:t>R &amp; MQ - Carlo Cosmelli</a:t>
            </a:r>
            <a:endParaRPr lang="it-IT"/>
          </a:p>
        </p:txBody>
      </p:sp>
    </p:spTree>
    <p:extLst>
      <p:ext uri="{BB962C8B-B14F-4D97-AF65-F5344CB8AC3E}">
        <p14:creationId xmlns:p14="http://schemas.microsoft.com/office/powerpoint/2010/main" val="18540486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484942-5E76-4816-BCE8-136B6913CC82}" type="slidenum">
              <a:rPr lang="it-IT" smtClean="0"/>
              <a:pPr/>
              <a:t>27</a:t>
            </a:fld>
            <a:endParaRPr lang="it-IT" dirty="0"/>
          </a:p>
        </p:txBody>
      </p:sp>
      <p:sp>
        <p:nvSpPr>
          <p:cNvPr id="5" name="Segnaposto piè di pagina 4"/>
          <p:cNvSpPr>
            <a:spLocks noGrp="1"/>
          </p:cNvSpPr>
          <p:nvPr>
            <p:ph type="ftr" sz="quarter" idx="11"/>
          </p:nvPr>
        </p:nvSpPr>
        <p:spPr/>
        <p:txBody>
          <a:bodyPr/>
          <a:lstStyle/>
          <a:p>
            <a:r>
              <a:rPr lang="it-IT" dirty="0" smtClean="0"/>
              <a:t>R &amp; MQ - Carlo Cosmelli</a:t>
            </a:r>
            <a:endParaRPr lang="it-IT" dirty="0"/>
          </a:p>
        </p:txBody>
      </p:sp>
    </p:spTree>
    <p:extLst>
      <p:ext uri="{BB962C8B-B14F-4D97-AF65-F5344CB8AC3E}">
        <p14:creationId xmlns:p14="http://schemas.microsoft.com/office/powerpoint/2010/main" val="2347651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484942-5E76-4816-BCE8-136B6913CC82}" type="slidenum">
              <a:rPr lang="it-IT" smtClean="0"/>
              <a:pPr/>
              <a:t>28</a:t>
            </a:fld>
            <a:endParaRPr lang="it-IT" dirty="0"/>
          </a:p>
        </p:txBody>
      </p:sp>
      <p:sp>
        <p:nvSpPr>
          <p:cNvPr id="5" name="Segnaposto piè di pagina 4"/>
          <p:cNvSpPr>
            <a:spLocks noGrp="1"/>
          </p:cNvSpPr>
          <p:nvPr>
            <p:ph type="ftr" sz="quarter" idx="11"/>
          </p:nvPr>
        </p:nvSpPr>
        <p:spPr/>
        <p:txBody>
          <a:bodyPr/>
          <a:lstStyle/>
          <a:p>
            <a:r>
              <a:rPr lang="it-IT" dirty="0" smtClean="0"/>
              <a:t>R &amp; MQ - Carlo Cosmelli</a:t>
            </a:r>
            <a:endParaRPr lang="it-IT" dirty="0"/>
          </a:p>
        </p:txBody>
      </p:sp>
    </p:spTree>
    <p:extLst>
      <p:ext uri="{BB962C8B-B14F-4D97-AF65-F5344CB8AC3E}">
        <p14:creationId xmlns:p14="http://schemas.microsoft.com/office/powerpoint/2010/main" val="3359934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484942-5E76-4816-BCE8-136B6913CC82}" type="slidenum">
              <a:rPr lang="it-IT" smtClean="0"/>
              <a:pPr/>
              <a:t>29</a:t>
            </a:fld>
            <a:endParaRPr lang="it-IT" dirty="0"/>
          </a:p>
        </p:txBody>
      </p:sp>
      <p:sp>
        <p:nvSpPr>
          <p:cNvPr id="5" name="Segnaposto piè di pagina 4"/>
          <p:cNvSpPr>
            <a:spLocks noGrp="1"/>
          </p:cNvSpPr>
          <p:nvPr>
            <p:ph type="ftr" sz="quarter" idx="11"/>
          </p:nvPr>
        </p:nvSpPr>
        <p:spPr/>
        <p:txBody>
          <a:bodyPr/>
          <a:lstStyle/>
          <a:p>
            <a:r>
              <a:rPr lang="it-IT" dirty="0" smtClean="0"/>
              <a:t>R &amp; MQ - Carlo Cosmelli</a:t>
            </a:r>
            <a:endParaRPr lang="it-IT" dirty="0"/>
          </a:p>
        </p:txBody>
      </p:sp>
    </p:spTree>
    <p:extLst>
      <p:ext uri="{BB962C8B-B14F-4D97-AF65-F5344CB8AC3E}">
        <p14:creationId xmlns:p14="http://schemas.microsoft.com/office/powerpoint/2010/main" val="2866521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484942-5E76-4816-BCE8-136B6913CC82}" type="slidenum">
              <a:rPr lang="it-IT" smtClean="0"/>
              <a:pPr/>
              <a:t>3</a:t>
            </a:fld>
            <a:endParaRPr lang="it-IT" dirty="0"/>
          </a:p>
        </p:txBody>
      </p:sp>
      <p:sp>
        <p:nvSpPr>
          <p:cNvPr id="5" name="Segnaposto piè di pagina 4"/>
          <p:cNvSpPr>
            <a:spLocks noGrp="1"/>
          </p:cNvSpPr>
          <p:nvPr>
            <p:ph type="ftr" sz="quarter" idx="11"/>
          </p:nvPr>
        </p:nvSpPr>
        <p:spPr/>
        <p:txBody>
          <a:bodyPr/>
          <a:lstStyle/>
          <a:p>
            <a:r>
              <a:rPr lang="it-IT" dirty="0" smtClean="0"/>
              <a:t>R &amp; MQ - Carlo Cosmelli</a:t>
            </a:r>
            <a:endParaRPr lang="it-IT" dirty="0"/>
          </a:p>
        </p:txBody>
      </p:sp>
    </p:spTree>
    <p:extLst>
      <p:ext uri="{BB962C8B-B14F-4D97-AF65-F5344CB8AC3E}">
        <p14:creationId xmlns:p14="http://schemas.microsoft.com/office/powerpoint/2010/main" val="22872925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484942-5E76-4816-BCE8-136B6913CC82}" type="slidenum">
              <a:rPr lang="it-IT" smtClean="0"/>
              <a:pPr/>
              <a:t>30</a:t>
            </a:fld>
            <a:endParaRPr lang="it-IT" dirty="0"/>
          </a:p>
        </p:txBody>
      </p:sp>
      <p:sp>
        <p:nvSpPr>
          <p:cNvPr id="5" name="Segnaposto piè di pagina 4"/>
          <p:cNvSpPr>
            <a:spLocks noGrp="1"/>
          </p:cNvSpPr>
          <p:nvPr>
            <p:ph type="ftr" sz="quarter" idx="11"/>
          </p:nvPr>
        </p:nvSpPr>
        <p:spPr/>
        <p:txBody>
          <a:bodyPr/>
          <a:lstStyle/>
          <a:p>
            <a:r>
              <a:rPr lang="it-IT" dirty="0" smtClean="0"/>
              <a:t>R &amp; MQ - Carlo Cosmelli</a:t>
            </a:r>
            <a:endParaRPr lang="it-IT" dirty="0"/>
          </a:p>
        </p:txBody>
      </p:sp>
    </p:spTree>
    <p:extLst>
      <p:ext uri="{BB962C8B-B14F-4D97-AF65-F5344CB8AC3E}">
        <p14:creationId xmlns:p14="http://schemas.microsoft.com/office/powerpoint/2010/main" val="20531197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484942-5E76-4816-BCE8-136B6913CC82}" type="slidenum">
              <a:rPr lang="it-IT" smtClean="0"/>
              <a:pPr/>
              <a:t>31</a:t>
            </a:fld>
            <a:endParaRPr lang="it-IT" dirty="0"/>
          </a:p>
        </p:txBody>
      </p:sp>
      <p:sp>
        <p:nvSpPr>
          <p:cNvPr id="5" name="Segnaposto piè di pagina 4"/>
          <p:cNvSpPr>
            <a:spLocks noGrp="1"/>
          </p:cNvSpPr>
          <p:nvPr>
            <p:ph type="ftr" sz="quarter" idx="11"/>
          </p:nvPr>
        </p:nvSpPr>
        <p:spPr/>
        <p:txBody>
          <a:bodyPr/>
          <a:lstStyle/>
          <a:p>
            <a:r>
              <a:rPr lang="it-IT" dirty="0" smtClean="0"/>
              <a:t>R &amp; MQ - Carlo Cosmelli</a:t>
            </a:r>
            <a:endParaRPr lang="it-IT" dirty="0"/>
          </a:p>
        </p:txBody>
      </p:sp>
    </p:spTree>
    <p:extLst>
      <p:ext uri="{BB962C8B-B14F-4D97-AF65-F5344CB8AC3E}">
        <p14:creationId xmlns:p14="http://schemas.microsoft.com/office/powerpoint/2010/main" val="11895335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484942-5E76-4816-BCE8-136B6913CC82}" type="slidenum">
              <a:rPr lang="it-IT" smtClean="0"/>
              <a:pPr/>
              <a:t>32</a:t>
            </a:fld>
            <a:endParaRPr lang="it-IT" dirty="0"/>
          </a:p>
        </p:txBody>
      </p:sp>
      <p:sp>
        <p:nvSpPr>
          <p:cNvPr id="5" name="Segnaposto piè di pagina 4"/>
          <p:cNvSpPr>
            <a:spLocks noGrp="1"/>
          </p:cNvSpPr>
          <p:nvPr>
            <p:ph type="ftr" sz="quarter" idx="11"/>
          </p:nvPr>
        </p:nvSpPr>
        <p:spPr/>
        <p:txBody>
          <a:bodyPr/>
          <a:lstStyle/>
          <a:p>
            <a:r>
              <a:rPr lang="it-IT" dirty="0" smtClean="0"/>
              <a:t>R &amp; MQ - Carlo Cosmelli</a:t>
            </a:r>
            <a:endParaRPr lang="it-IT" dirty="0"/>
          </a:p>
        </p:txBody>
      </p:sp>
    </p:spTree>
    <p:extLst>
      <p:ext uri="{BB962C8B-B14F-4D97-AF65-F5344CB8AC3E}">
        <p14:creationId xmlns:p14="http://schemas.microsoft.com/office/powerpoint/2010/main" val="436546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484942-5E76-4816-BCE8-136B6913CC82}" type="slidenum">
              <a:rPr lang="it-IT" smtClean="0"/>
              <a:pPr/>
              <a:t>33</a:t>
            </a:fld>
            <a:endParaRPr lang="it-IT" dirty="0"/>
          </a:p>
        </p:txBody>
      </p:sp>
      <p:sp>
        <p:nvSpPr>
          <p:cNvPr id="5" name="Segnaposto piè di pagina 4"/>
          <p:cNvSpPr>
            <a:spLocks noGrp="1"/>
          </p:cNvSpPr>
          <p:nvPr>
            <p:ph type="ftr" sz="quarter" idx="11"/>
          </p:nvPr>
        </p:nvSpPr>
        <p:spPr/>
        <p:txBody>
          <a:bodyPr/>
          <a:lstStyle/>
          <a:p>
            <a:r>
              <a:rPr lang="it-IT" dirty="0" smtClean="0"/>
              <a:t>R &amp; MQ - Carlo Cosmelli</a:t>
            </a:r>
            <a:endParaRPr lang="it-IT" dirty="0"/>
          </a:p>
        </p:txBody>
      </p:sp>
    </p:spTree>
    <p:extLst>
      <p:ext uri="{BB962C8B-B14F-4D97-AF65-F5344CB8AC3E}">
        <p14:creationId xmlns:p14="http://schemas.microsoft.com/office/powerpoint/2010/main" val="6537279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484942-5E76-4816-BCE8-136B6913CC82}" type="slidenum">
              <a:rPr lang="it-IT" smtClean="0"/>
              <a:pPr/>
              <a:t>34</a:t>
            </a:fld>
            <a:endParaRPr lang="it-IT" dirty="0"/>
          </a:p>
        </p:txBody>
      </p:sp>
      <p:sp>
        <p:nvSpPr>
          <p:cNvPr id="5" name="Segnaposto piè di pagina 4"/>
          <p:cNvSpPr>
            <a:spLocks noGrp="1"/>
          </p:cNvSpPr>
          <p:nvPr>
            <p:ph type="ftr" sz="quarter" idx="11"/>
          </p:nvPr>
        </p:nvSpPr>
        <p:spPr/>
        <p:txBody>
          <a:bodyPr/>
          <a:lstStyle/>
          <a:p>
            <a:r>
              <a:rPr lang="it-IT" dirty="0" smtClean="0"/>
              <a:t>R &amp; MQ - Carlo Cosmelli</a:t>
            </a:r>
            <a:endParaRPr lang="it-IT" dirty="0"/>
          </a:p>
        </p:txBody>
      </p:sp>
    </p:spTree>
    <p:extLst>
      <p:ext uri="{BB962C8B-B14F-4D97-AF65-F5344CB8AC3E}">
        <p14:creationId xmlns:p14="http://schemas.microsoft.com/office/powerpoint/2010/main" val="6427041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484942-5E76-4816-BCE8-136B6913CC82}" type="slidenum">
              <a:rPr lang="it-IT" smtClean="0"/>
              <a:pPr/>
              <a:t>35</a:t>
            </a:fld>
            <a:endParaRPr lang="it-IT" dirty="0"/>
          </a:p>
        </p:txBody>
      </p:sp>
      <p:sp>
        <p:nvSpPr>
          <p:cNvPr id="5" name="Segnaposto piè di pagina 4"/>
          <p:cNvSpPr>
            <a:spLocks noGrp="1"/>
          </p:cNvSpPr>
          <p:nvPr>
            <p:ph type="ftr" sz="quarter" idx="11"/>
          </p:nvPr>
        </p:nvSpPr>
        <p:spPr/>
        <p:txBody>
          <a:bodyPr/>
          <a:lstStyle/>
          <a:p>
            <a:r>
              <a:rPr lang="it-IT" dirty="0" smtClean="0"/>
              <a:t>R &amp; MQ - Carlo Cosmelli</a:t>
            </a:r>
            <a:endParaRPr lang="it-IT" dirty="0"/>
          </a:p>
        </p:txBody>
      </p:sp>
    </p:spTree>
    <p:extLst>
      <p:ext uri="{BB962C8B-B14F-4D97-AF65-F5344CB8AC3E}">
        <p14:creationId xmlns:p14="http://schemas.microsoft.com/office/powerpoint/2010/main" val="6835896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484942-5E76-4816-BCE8-136B6913CC82}" type="slidenum">
              <a:rPr lang="it-IT" smtClean="0"/>
              <a:pPr/>
              <a:t>36</a:t>
            </a:fld>
            <a:endParaRPr lang="it-IT" dirty="0"/>
          </a:p>
        </p:txBody>
      </p:sp>
      <p:sp>
        <p:nvSpPr>
          <p:cNvPr id="5" name="Segnaposto piè di pagina 4"/>
          <p:cNvSpPr>
            <a:spLocks noGrp="1"/>
          </p:cNvSpPr>
          <p:nvPr>
            <p:ph type="ftr" sz="quarter" idx="11"/>
          </p:nvPr>
        </p:nvSpPr>
        <p:spPr/>
        <p:txBody>
          <a:bodyPr/>
          <a:lstStyle/>
          <a:p>
            <a:r>
              <a:rPr lang="it-IT" dirty="0" smtClean="0"/>
              <a:t>R &amp; MQ - Carlo Cosmelli</a:t>
            </a:r>
            <a:endParaRPr lang="it-IT" dirty="0"/>
          </a:p>
        </p:txBody>
      </p:sp>
    </p:spTree>
    <p:extLst>
      <p:ext uri="{BB962C8B-B14F-4D97-AF65-F5344CB8AC3E}">
        <p14:creationId xmlns:p14="http://schemas.microsoft.com/office/powerpoint/2010/main" val="1779511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484942-5E76-4816-BCE8-136B6913CC82}" type="slidenum">
              <a:rPr lang="it-IT" smtClean="0"/>
              <a:pPr/>
              <a:t>4</a:t>
            </a:fld>
            <a:endParaRPr lang="it-IT" dirty="0"/>
          </a:p>
        </p:txBody>
      </p:sp>
      <p:sp>
        <p:nvSpPr>
          <p:cNvPr id="5" name="Segnaposto piè di pagina 4"/>
          <p:cNvSpPr>
            <a:spLocks noGrp="1"/>
          </p:cNvSpPr>
          <p:nvPr>
            <p:ph type="ftr" sz="quarter" idx="11"/>
          </p:nvPr>
        </p:nvSpPr>
        <p:spPr/>
        <p:txBody>
          <a:bodyPr/>
          <a:lstStyle/>
          <a:p>
            <a:r>
              <a:rPr lang="it-IT" dirty="0" smtClean="0"/>
              <a:t>R &amp; MQ - Carlo Cosmelli</a:t>
            </a:r>
            <a:endParaRPr lang="it-IT" dirty="0"/>
          </a:p>
        </p:txBody>
      </p:sp>
    </p:spTree>
    <p:extLst>
      <p:ext uri="{BB962C8B-B14F-4D97-AF65-F5344CB8AC3E}">
        <p14:creationId xmlns:p14="http://schemas.microsoft.com/office/powerpoint/2010/main" val="2287292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484942-5E76-4816-BCE8-136B6913CC82}" type="slidenum">
              <a:rPr lang="it-IT" smtClean="0"/>
              <a:pPr/>
              <a:t>5</a:t>
            </a:fld>
            <a:endParaRPr lang="it-IT" dirty="0"/>
          </a:p>
        </p:txBody>
      </p:sp>
      <p:sp>
        <p:nvSpPr>
          <p:cNvPr id="5" name="Segnaposto piè di pagina 4"/>
          <p:cNvSpPr>
            <a:spLocks noGrp="1"/>
          </p:cNvSpPr>
          <p:nvPr>
            <p:ph type="ftr" sz="quarter" idx="11"/>
          </p:nvPr>
        </p:nvSpPr>
        <p:spPr/>
        <p:txBody>
          <a:bodyPr/>
          <a:lstStyle/>
          <a:p>
            <a:r>
              <a:rPr lang="it-IT" dirty="0" smtClean="0"/>
              <a:t>R &amp; MQ - Carlo Cosmelli</a:t>
            </a:r>
            <a:endParaRPr lang="it-IT" dirty="0"/>
          </a:p>
        </p:txBody>
      </p:sp>
    </p:spTree>
    <p:extLst>
      <p:ext uri="{BB962C8B-B14F-4D97-AF65-F5344CB8AC3E}">
        <p14:creationId xmlns:p14="http://schemas.microsoft.com/office/powerpoint/2010/main" val="2287292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484942-5E76-4816-BCE8-136B6913CC82}" type="slidenum">
              <a:rPr lang="it-IT" smtClean="0"/>
              <a:pPr/>
              <a:t>6</a:t>
            </a:fld>
            <a:endParaRPr lang="it-IT" dirty="0"/>
          </a:p>
        </p:txBody>
      </p:sp>
      <p:sp>
        <p:nvSpPr>
          <p:cNvPr id="5" name="Segnaposto piè di pagina 4"/>
          <p:cNvSpPr>
            <a:spLocks noGrp="1"/>
          </p:cNvSpPr>
          <p:nvPr>
            <p:ph type="ftr" sz="quarter" idx="11"/>
          </p:nvPr>
        </p:nvSpPr>
        <p:spPr/>
        <p:txBody>
          <a:bodyPr/>
          <a:lstStyle/>
          <a:p>
            <a:r>
              <a:rPr lang="it-IT" dirty="0" smtClean="0"/>
              <a:t>R &amp; MQ - Carlo Cosmelli</a:t>
            </a:r>
            <a:endParaRPr lang="it-IT" dirty="0"/>
          </a:p>
        </p:txBody>
      </p:sp>
    </p:spTree>
    <p:extLst>
      <p:ext uri="{BB962C8B-B14F-4D97-AF65-F5344CB8AC3E}">
        <p14:creationId xmlns:p14="http://schemas.microsoft.com/office/powerpoint/2010/main" val="2495252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484942-5E76-4816-BCE8-136B6913CC82}" type="slidenum">
              <a:rPr lang="it-IT" smtClean="0"/>
              <a:pPr/>
              <a:t>7</a:t>
            </a:fld>
            <a:endParaRPr lang="it-IT" dirty="0"/>
          </a:p>
        </p:txBody>
      </p:sp>
      <p:sp>
        <p:nvSpPr>
          <p:cNvPr id="5" name="Segnaposto piè di pagina 4"/>
          <p:cNvSpPr>
            <a:spLocks noGrp="1"/>
          </p:cNvSpPr>
          <p:nvPr>
            <p:ph type="ftr" sz="quarter" idx="11"/>
          </p:nvPr>
        </p:nvSpPr>
        <p:spPr/>
        <p:txBody>
          <a:bodyPr/>
          <a:lstStyle/>
          <a:p>
            <a:r>
              <a:rPr lang="it-IT" dirty="0" smtClean="0"/>
              <a:t>R &amp; MQ - Carlo Cosmelli</a:t>
            </a:r>
            <a:endParaRPr lang="it-IT" dirty="0"/>
          </a:p>
        </p:txBody>
      </p:sp>
    </p:spTree>
    <p:extLst>
      <p:ext uri="{BB962C8B-B14F-4D97-AF65-F5344CB8AC3E}">
        <p14:creationId xmlns:p14="http://schemas.microsoft.com/office/powerpoint/2010/main" val="3103969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484942-5E76-4816-BCE8-136B6913CC82}" type="slidenum">
              <a:rPr lang="it-IT" smtClean="0"/>
              <a:pPr/>
              <a:t>8</a:t>
            </a:fld>
            <a:endParaRPr lang="it-IT" dirty="0"/>
          </a:p>
        </p:txBody>
      </p:sp>
      <p:sp>
        <p:nvSpPr>
          <p:cNvPr id="5" name="Segnaposto piè di pagina 4"/>
          <p:cNvSpPr>
            <a:spLocks noGrp="1"/>
          </p:cNvSpPr>
          <p:nvPr>
            <p:ph type="ftr" sz="quarter" idx="11"/>
          </p:nvPr>
        </p:nvSpPr>
        <p:spPr/>
        <p:txBody>
          <a:bodyPr/>
          <a:lstStyle/>
          <a:p>
            <a:r>
              <a:rPr lang="it-IT" dirty="0" smtClean="0"/>
              <a:t>R &amp; MQ - Carlo Cosmelli</a:t>
            </a:r>
            <a:endParaRPr lang="it-IT" dirty="0"/>
          </a:p>
        </p:txBody>
      </p:sp>
    </p:spTree>
    <p:extLst>
      <p:ext uri="{BB962C8B-B14F-4D97-AF65-F5344CB8AC3E}">
        <p14:creationId xmlns:p14="http://schemas.microsoft.com/office/powerpoint/2010/main" val="306652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D484942-5E76-4816-BCE8-136B6913CC82}" type="slidenum">
              <a:rPr lang="it-IT" smtClean="0"/>
              <a:pPr/>
              <a:t>9</a:t>
            </a:fld>
            <a:endParaRPr lang="it-IT" dirty="0"/>
          </a:p>
        </p:txBody>
      </p:sp>
      <p:sp>
        <p:nvSpPr>
          <p:cNvPr id="5" name="Segnaposto piè di pagina 4"/>
          <p:cNvSpPr>
            <a:spLocks noGrp="1"/>
          </p:cNvSpPr>
          <p:nvPr>
            <p:ph type="ftr" sz="quarter" idx="11"/>
          </p:nvPr>
        </p:nvSpPr>
        <p:spPr/>
        <p:txBody>
          <a:bodyPr/>
          <a:lstStyle/>
          <a:p>
            <a:r>
              <a:rPr lang="it-IT" dirty="0" smtClean="0"/>
              <a:t>R &amp; MQ - Carlo Cosmelli</a:t>
            </a:r>
            <a:endParaRPr lang="it-IT" dirty="0"/>
          </a:p>
        </p:txBody>
      </p:sp>
    </p:spTree>
    <p:extLst>
      <p:ext uri="{BB962C8B-B14F-4D97-AF65-F5344CB8AC3E}">
        <p14:creationId xmlns:p14="http://schemas.microsoft.com/office/powerpoint/2010/main" val="2118873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19"/>
            <a:ext cx="7772400" cy="1102519"/>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65A8801-AF24-40FA-A536-65EE4FDA8376}" type="datetime1">
              <a:rPr lang="it-IT" smtClean="0"/>
              <a:pPr/>
              <a:t>06/10/2015</a:t>
            </a:fld>
            <a:endParaRPr lang="it-IT" dirty="0"/>
          </a:p>
        </p:txBody>
      </p:sp>
      <p:sp>
        <p:nvSpPr>
          <p:cNvPr id="5" name="Segnaposto piè di pagina 4"/>
          <p:cNvSpPr>
            <a:spLocks noGrp="1"/>
          </p:cNvSpPr>
          <p:nvPr>
            <p:ph type="ftr" sz="quarter" idx="11"/>
          </p:nvPr>
        </p:nvSpPr>
        <p:spPr/>
        <p:txBody>
          <a:bodyPr/>
          <a:lstStyle/>
          <a:p>
            <a:r>
              <a:rPr lang="it-IT" dirty="0" smtClean="0"/>
              <a:t>R &amp; MQ - Carlo Cosmelli</a:t>
            </a:r>
            <a:endParaRPr lang="it-IT" dirty="0"/>
          </a:p>
        </p:txBody>
      </p:sp>
      <p:sp>
        <p:nvSpPr>
          <p:cNvPr id="6" name="Segnaposto numero diapositiva 5"/>
          <p:cNvSpPr>
            <a:spLocks noGrp="1"/>
          </p:cNvSpPr>
          <p:nvPr>
            <p:ph type="sldNum" sz="quarter" idx="12"/>
          </p:nvPr>
        </p:nvSpPr>
        <p:spPr/>
        <p:txBody>
          <a:bodyPr/>
          <a:lstStyle/>
          <a:p>
            <a:fld id="{2BFC0026-57C0-4FBE-A77A-58B0CFCFBA7E}" type="slidenum">
              <a:rPr lang="it-IT" smtClean="0"/>
              <a:pPr/>
              <a:t>‹N›</a:t>
            </a:fld>
            <a:endParaRPr lang="it-IT" dirty="0"/>
          </a:p>
        </p:txBody>
      </p:sp>
    </p:spTree>
    <p:extLst>
      <p:ext uri="{BB962C8B-B14F-4D97-AF65-F5344CB8AC3E}">
        <p14:creationId xmlns:p14="http://schemas.microsoft.com/office/powerpoint/2010/main" val="34241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A764B8E-E252-4EC6-99BE-2FA8E8B02C4D}" type="datetime1">
              <a:rPr lang="it-IT" smtClean="0"/>
              <a:pPr/>
              <a:t>06/10/2015</a:t>
            </a:fld>
            <a:endParaRPr lang="it-IT"/>
          </a:p>
        </p:txBody>
      </p:sp>
      <p:sp>
        <p:nvSpPr>
          <p:cNvPr id="5" name="Segnaposto piè di pagina 4"/>
          <p:cNvSpPr>
            <a:spLocks noGrp="1"/>
          </p:cNvSpPr>
          <p:nvPr>
            <p:ph type="ftr" sz="quarter" idx="11"/>
          </p:nvPr>
        </p:nvSpPr>
        <p:spPr/>
        <p:txBody>
          <a:bodyPr/>
          <a:lstStyle/>
          <a:p>
            <a:r>
              <a:rPr lang="it-IT" dirty="0" err="1" smtClean="0"/>
              <a:t>R</a:t>
            </a:r>
            <a:r>
              <a:rPr lang="it-IT" dirty="0" smtClean="0"/>
              <a:t> &amp; MQ - Carlo </a:t>
            </a:r>
            <a:r>
              <a:rPr lang="it-IT" dirty="0" err="1" smtClean="0"/>
              <a:t>Cosmelli</a:t>
            </a:r>
            <a:endParaRPr lang="it-IT" dirty="0"/>
          </a:p>
        </p:txBody>
      </p:sp>
      <p:sp>
        <p:nvSpPr>
          <p:cNvPr id="6" name="Segnaposto numero diapositiva 5"/>
          <p:cNvSpPr>
            <a:spLocks noGrp="1"/>
          </p:cNvSpPr>
          <p:nvPr>
            <p:ph type="sldNum" sz="quarter" idx="12"/>
          </p:nvPr>
        </p:nvSpPr>
        <p:spPr/>
        <p:txBody>
          <a:bodyPr/>
          <a:lstStyle/>
          <a:p>
            <a:fld id="{2BFC0026-57C0-4FBE-A77A-58B0CFCFBA7E}" type="slidenum">
              <a:rPr lang="it-IT" smtClean="0"/>
              <a:pPr/>
              <a:t>‹N›</a:t>
            </a:fld>
            <a:endParaRPr lang="it-IT"/>
          </a:p>
        </p:txBody>
      </p:sp>
    </p:spTree>
    <p:extLst>
      <p:ext uri="{BB962C8B-B14F-4D97-AF65-F5344CB8AC3E}">
        <p14:creationId xmlns:p14="http://schemas.microsoft.com/office/powerpoint/2010/main" val="4144531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54781"/>
            <a:ext cx="2057400" cy="329088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54781"/>
            <a:ext cx="6019800" cy="329088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614B50D-5186-4DB9-91E7-7B6D2F1C1A40}" type="datetime1">
              <a:rPr lang="it-IT" smtClean="0"/>
              <a:pPr/>
              <a:t>06/10/2015</a:t>
            </a:fld>
            <a:endParaRPr lang="it-IT"/>
          </a:p>
        </p:txBody>
      </p:sp>
      <p:sp>
        <p:nvSpPr>
          <p:cNvPr id="5" name="Segnaposto piè di pagina 4"/>
          <p:cNvSpPr>
            <a:spLocks noGrp="1"/>
          </p:cNvSpPr>
          <p:nvPr>
            <p:ph type="ftr" sz="quarter" idx="11"/>
          </p:nvPr>
        </p:nvSpPr>
        <p:spPr/>
        <p:txBody>
          <a:bodyPr/>
          <a:lstStyle/>
          <a:p>
            <a:r>
              <a:rPr lang="it-IT" dirty="0" err="1" smtClean="0"/>
              <a:t>R</a:t>
            </a:r>
            <a:r>
              <a:rPr lang="it-IT" dirty="0" smtClean="0"/>
              <a:t> &amp; MQ - Carlo </a:t>
            </a:r>
            <a:r>
              <a:rPr lang="it-IT" dirty="0" err="1" smtClean="0"/>
              <a:t>Cosmelli</a:t>
            </a:r>
            <a:endParaRPr lang="it-IT" dirty="0"/>
          </a:p>
        </p:txBody>
      </p:sp>
      <p:sp>
        <p:nvSpPr>
          <p:cNvPr id="6" name="Segnaposto numero diapositiva 5"/>
          <p:cNvSpPr>
            <a:spLocks noGrp="1"/>
          </p:cNvSpPr>
          <p:nvPr>
            <p:ph type="sldNum" sz="quarter" idx="12"/>
          </p:nvPr>
        </p:nvSpPr>
        <p:spPr/>
        <p:txBody>
          <a:bodyPr/>
          <a:lstStyle/>
          <a:p>
            <a:fld id="{2BFC0026-57C0-4FBE-A77A-58B0CFCFBA7E}" type="slidenum">
              <a:rPr lang="it-IT" smtClean="0"/>
              <a:pPr/>
              <a:t>‹N›</a:t>
            </a:fld>
            <a:endParaRPr lang="it-IT"/>
          </a:p>
        </p:txBody>
      </p:sp>
    </p:spTree>
    <p:extLst>
      <p:ext uri="{BB962C8B-B14F-4D97-AF65-F5344CB8AC3E}">
        <p14:creationId xmlns:p14="http://schemas.microsoft.com/office/powerpoint/2010/main" val="4149526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4966C5E-846B-439F-AAE4-113E0F5F09D5}" type="datetime1">
              <a:rPr lang="it-IT" smtClean="0"/>
              <a:pPr/>
              <a:t>06/10/2015</a:t>
            </a:fld>
            <a:endParaRPr lang="it-IT" dirty="0"/>
          </a:p>
        </p:txBody>
      </p:sp>
      <p:sp>
        <p:nvSpPr>
          <p:cNvPr id="5" name="Segnaposto piè di pagina 4"/>
          <p:cNvSpPr>
            <a:spLocks noGrp="1"/>
          </p:cNvSpPr>
          <p:nvPr>
            <p:ph type="ftr" sz="quarter" idx="11"/>
          </p:nvPr>
        </p:nvSpPr>
        <p:spPr/>
        <p:txBody>
          <a:bodyPr/>
          <a:lstStyle/>
          <a:p>
            <a:r>
              <a:rPr lang="it-IT" dirty="0" smtClean="0"/>
              <a:t>R &amp; MQ - Carlo Cosmelli</a:t>
            </a:r>
            <a:endParaRPr lang="it-IT" dirty="0"/>
          </a:p>
        </p:txBody>
      </p:sp>
      <p:sp>
        <p:nvSpPr>
          <p:cNvPr id="6" name="Segnaposto numero diapositiva 5"/>
          <p:cNvSpPr>
            <a:spLocks noGrp="1"/>
          </p:cNvSpPr>
          <p:nvPr>
            <p:ph type="sldNum" sz="quarter" idx="12"/>
          </p:nvPr>
        </p:nvSpPr>
        <p:spPr/>
        <p:txBody>
          <a:bodyPr/>
          <a:lstStyle/>
          <a:p>
            <a:fld id="{2BFC0026-57C0-4FBE-A77A-58B0CFCFBA7E}" type="slidenum">
              <a:rPr lang="it-IT" smtClean="0"/>
              <a:pPr/>
              <a:t>‹N›</a:t>
            </a:fld>
            <a:endParaRPr lang="it-IT" dirty="0"/>
          </a:p>
        </p:txBody>
      </p:sp>
    </p:spTree>
    <p:extLst>
      <p:ext uri="{BB962C8B-B14F-4D97-AF65-F5344CB8AC3E}">
        <p14:creationId xmlns:p14="http://schemas.microsoft.com/office/powerpoint/2010/main" val="330851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99AE5C5-3AF8-4A1B-95E5-DF470F99C7E0}" type="datetime1">
              <a:rPr lang="it-IT" smtClean="0"/>
              <a:pPr/>
              <a:t>06/10/2015</a:t>
            </a:fld>
            <a:endParaRPr lang="it-IT" dirty="0"/>
          </a:p>
        </p:txBody>
      </p:sp>
      <p:sp>
        <p:nvSpPr>
          <p:cNvPr id="5" name="Segnaposto piè di pagina 4"/>
          <p:cNvSpPr>
            <a:spLocks noGrp="1"/>
          </p:cNvSpPr>
          <p:nvPr>
            <p:ph type="ftr" sz="quarter" idx="11"/>
          </p:nvPr>
        </p:nvSpPr>
        <p:spPr/>
        <p:txBody>
          <a:bodyPr/>
          <a:lstStyle/>
          <a:p>
            <a:r>
              <a:rPr lang="it-IT" dirty="0" smtClean="0"/>
              <a:t>R &amp; MQ - Carlo Cosmelli</a:t>
            </a:r>
            <a:endParaRPr lang="it-IT" dirty="0"/>
          </a:p>
        </p:txBody>
      </p:sp>
      <p:sp>
        <p:nvSpPr>
          <p:cNvPr id="6" name="Segnaposto numero diapositiva 5"/>
          <p:cNvSpPr>
            <a:spLocks noGrp="1"/>
          </p:cNvSpPr>
          <p:nvPr>
            <p:ph type="sldNum" sz="quarter" idx="12"/>
          </p:nvPr>
        </p:nvSpPr>
        <p:spPr/>
        <p:txBody>
          <a:bodyPr/>
          <a:lstStyle/>
          <a:p>
            <a:fld id="{2BFC0026-57C0-4FBE-A77A-58B0CFCFBA7E}" type="slidenum">
              <a:rPr lang="it-IT" smtClean="0"/>
              <a:pPr/>
              <a:t>‹N›</a:t>
            </a:fld>
            <a:endParaRPr lang="it-IT" dirty="0"/>
          </a:p>
        </p:txBody>
      </p:sp>
    </p:spTree>
    <p:extLst>
      <p:ext uri="{BB962C8B-B14F-4D97-AF65-F5344CB8AC3E}">
        <p14:creationId xmlns:p14="http://schemas.microsoft.com/office/powerpoint/2010/main" val="2470770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4BB3DB8-4615-4D2C-9B65-3F960FFB5824}" type="datetime1">
              <a:rPr lang="it-IT" smtClean="0"/>
              <a:pPr/>
              <a:t>06/10/2015</a:t>
            </a:fld>
            <a:endParaRPr lang="it-IT" dirty="0"/>
          </a:p>
        </p:txBody>
      </p:sp>
      <p:sp>
        <p:nvSpPr>
          <p:cNvPr id="6" name="Segnaposto piè di pagina 5"/>
          <p:cNvSpPr>
            <a:spLocks noGrp="1"/>
          </p:cNvSpPr>
          <p:nvPr>
            <p:ph type="ftr" sz="quarter" idx="11"/>
          </p:nvPr>
        </p:nvSpPr>
        <p:spPr/>
        <p:txBody>
          <a:bodyPr/>
          <a:lstStyle/>
          <a:p>
            <a:r>
              <a:rPr lang="it-IT" dirty="0" smtClean="0"/>
              <a:t>R &amp; MQ - Carlo Cosmelli</a:t>
            </a:r>
            <a:endParaRPr lang="it-IT" dirty="0"/>
          </a:p>
        </p:txBody>
      </p:sp>
      <p:sp>
        <p:nvSpPr>
          <p:cNvPr id="7" name="Segnaposto numero diapositiva 6"/>
          <p:cNvSpPr>
            <a:spLocks noGrp="1"/>
          </p:cNvSpPr>
          <p:nvPr>
            <p:ph type="sldNum" sz="quarter" idx="12"/>
          </p:nvPr>
        </p:nvSpPr>
        <p:spPr/>
        <p:txBody>
          <a:bodyPr/>
          <a:lstStyle/>
          <a:p>
            <a:fld id="{2BFC0026-57C0-4FBE-A77A-58B0CFCFBA7E}" type="slidenum">
              <a:rPr lang="it-IT" smtClean="0"/>
              <a:pPr/>
              <a:t>‹N›</a:t>
            </a:fld>
            <a:endParaRPr lang="it-IT" dirty="0"/>
          </a:p>
        </p:txBody>
      </p:sp>
    </p:spTree>
    <p:extLst>
      <p:ext uri="{BB962C8B-B14F-4D97-AF65-F5344CB8AC3E}">
        <p14:creationId xmlns:p14="http://schemas.microsoft.com/office/powerpoint/2010/main" val="975767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DE03391-B09D-4F0F-BC16-CEBD6B9742C8}" type="datetime1">
              <a:rPr lang="it-IT" smtClean="0"/>
              <a:pPr/>
              <a:t>06/10/2015</a:t>
            </a:fld>
            <a:endParaRPr lang="it-IT" dirty="0"/>
          </a:p>
        </p:txBody>
      </p:sp>
      <p:sp>
        <p:nvSpPr>
          <p:cNvPr id="8" name="Segnaposto piè di pagina 7"/>
          <p:cNvSpPr>
            <a:spLocks noGrp="1"/>
          </p:cNvSpPr>
          <p:nvPr>
            <p:ph type="ftr" sz="quarter" idx="11"/>
          </p:nvPr>
        </p:nvSpPr>
        <p:spPr/>
        <p:txBody>
          <a:bodyPr/>
          <a:lstStyle/>
          <a:p>
            <a:r>
              <a:rPr lang="it-IT" dirty="0" smtClean="0"/>
              <a:t>R &amp; MQ - Carlo Cosmelli</a:t>
            </a:r>
            <a:endParaRPr lang="it-IT" dirty="0"/>
          </a:p>
        </p:txBody>
      </p:sp>
      <p:sp>
        <p:nvSpPr>
          <p:cNvPr id="9" name="Segnaposto numero diapositiva 8"/>
          <p:cNvSpPr>
            <a:spLocks noGrp="1"/>
          </p:cNvSpPr>
          <p:nvPr>
            <p:ph type="sldNum" sz="quarter" idx="12"/>
          </p:nvPr>
        </p:nvSpPr>
        <p:spPr/>
        <p:txBody>
          <a:bodyPr/>
          <a:lstStyle/>
          <a:p>
            <a:fld id="{2BFC0026-57C0-4FBE-A77A-58B0CFCFBA7E}" type="slidenum">
              <a:rPr lang="it-IT" smtClean="0"/>
              <a:pPr/>
              <a:t>‹N›</a:t>
            </a:fld>
            <a:endParaRPr lang="it-IT" dirty="0"/>
          </a:p>
        </p:txBody>
      </p:sp>
    </p:spTree>
    <p:extLst>
      <p:ext uri="{BB962C8B-B14F-4D97-AF65-F5344CB8AC3E}">
        <p14:creationId xmlns:p14="http://schemas.microsoft.com/office/powerpoint/2010/main" val="97743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7AD24CC-2CC8-4673-8967-C21C6808A78E}" type="datetime1">
              <a:rPr lang="it-IT" smtClean="0"/>
              <a:pPr/>
              <a:t>06/10/2015</a:t>
            </a:fld>
            <a:endParaRPr lang="it-IT" dirty="0"/>
          </a:p>
        </p:txBody>
      </p:sp>
      <p:sp>
        <p:nvSpPr>
          <p:cNvPr id="4" name="Segnaposto piè di pagina 3"/>
          <p:cNvSpPr>
            <a:spLocks noGrp="1"/>
          </p:cNvSpPr>
          <p:nvPr>
            <p:ph type="ftr" sz="quarter" idx="11"/>
          </p:nvPr>
        </p:nvSpPr>
        <p:spPr/>
        <p:txBody>
          <a:bodyPr/>
          <a:lstStyle/>
          <a:p>
            <a:r>
              <a:rPr lang="it-IT" dirty="0" smtClean="0"/>
              <a:t>R &amp; MQ - Carlo Cosmelli</a:t>
            </a:r>
            <a:endParaRPr lang="it-IT" dirty="0"/>
          </a:p>
        </p:txBody>
      </p:sp>
      <p:sp>
        <p:nvSpPr>
          <p:cNvPr id="5" name="Segnaposto numero diapositiva 4"/>
          <p:cNvSpPr>
            <a:spLocks noGrp="1"/>
          </p:cNvSpPr>
          <p:nvPr>
            <p:ph type="sldNum" sz="quarter" idx="12"/>
          </p:nvPr>
        </p:nvSpPr>
        <p:spPr/>
        <p:txBody>
          <a:bodyPr/>
          <a:lstStyle/>
          <a:p>
            <a:fld id="{2BFC0026-57C0-4FBE-A77A-58B0CFCFBA7E}" type="slidenum">
              <a:rPr lang="it-IT" smtClean="0"/>
              <a:pPr/>
              <a:t>‹N›</a:t>
            </a:fld>
            <a:endParaRPr lang="it-IT" dirty="0"/>
          </a:p>
        </p:txBody>
      </p:sp>
    </p:spTree>
    <p:extLst>
      <p:ext uri="{BB962C8B-B14F-4D97-AF65-F5344CB8AC3E}">
        <p14:creationId xmlns:p14="http://schemas.microsoft.com/office/powerpoint/2010/main" val="3561297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0335341-5399-4DBA-8F95-BEE82463D27A}" type="datetime1">
              <a:rPr lang="it-IT" smtClean="0"/>
              <a:pPr/>
              <a:t>06/10/2015</a:t>
            </a:fld>
            <a:endParaRPr lang="it-IT" dirty="0"/>
          </a:p>
        </p:txBody>
      </p:sp>
      <p:sp>
        <p:nvSpPr>
          <p:cNvPr id="3" name="Segnaposto piè di pagina 2"/>
          <p:cNvSpPr>
            <a:spLocks noGrp="1"/>
          </p:cNvSpPr>
          <p:nvPr>
            <p:ph type="ftr" sz="quarter" idx="11"/>
          </p:nvPr>
        </p:nvSpPr>
        <p:spPr/>
        <p:txBody>
          <a:bodyPr/>
          <a:lstStyle/>
          <a:p>
            <a:r>
              <a:rPr lang="it-IT" dirty="0" err="1" smtClean="0"/>
              <a:t>R</a:t>
            </a:r>
            <a:r>
              <a:rPr lang="it-IT" dirty="0" smtClean="0"/>
              <a:t> &amp; MQ - Carlo </a:t>
            </a:r>
            <a:r>
              <a:rPr lang="it-IT" dirty="0" err="1" smtClean="0"/>
              <a:t>Cosmelli</a:t>
            </a:r>
            <a:endParaRPr lang="it-IT" dirty="0"/>
          </a:p>
        </p:txBody>
      </p:sp>
      <p:sp>
        <p:nvSpPr>
          <p:cNvPr id="4" name="Segnaposto numero diapositiva 3"/>
          <p:cNvSpPr>
            <a:spLocks noGrp="1"/>
          </p:cNvSpPr>
          <p:nvPr>
            <p:ph type="sldNum" sz="quarter" idx="12"/>
          </p:nvPr>
        </p:nvSpPr>
        <p:spPr/>
        <p:txBody>
          <a:bodyPr/>
          <a:lstStyle/>
          <a:p>
            <a:fld id="{2BFC0026-57C0-4FBE-A77A-58B0CFCFBA7E}" type="slidenum">
              <a:rPr lang="it-IT" smtClean="0"/>
              <a:pPr/>
              <a:t>‹N›</a:t>
            </a:fld>
            <a:endParaRPr lang="it-IT"/>
          </a:p>
        </p:txBody>
      </p:sp>
    </p:spTree>
    <p:extLst>
      <p:ext uri="{BB962C8B-B14F-4D97-AF65-F5344CB8AC3E}">
        <p14:creationId xmlns:p14="http://schemas.microsoft.com/office/powerpoint/2010/main" val="1276338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CAC49F2-689E-4706-B141-69E3B8C74B7C}" type="datetime1">
              <a:rPr lang="it-IT" smtClean="0"/>
              <a:pPr/>
              <a:t>06/10/2015</a:t>
            </a:fld>
            <a:endParaRPr lang="it-IT"/>
          </a:p>
        </p:txBody>
      </p:sp>
      <p:sp>
        <p:nvSpPr>
          <p:cNvPr id="6" name="Segnaposto piè di pagina 5"/>
          <p:cNvSpPr>
            <a:spLocks noGrp="1"/>
          </p:cNvSpPr>
          <p:nvPr>
            <p:ph type="ftr" sz="quarter" idx="11"/>
          </p:nvPr>
        </p:nvSpPr>
        <p:spPr/>
        <p:txBody>
          <a:bodyPr/>
          <a:lstStyle/>
          <a:p>
            <a:r>
              <a:rPr lang="it-IT" dirty="0" err="1" smtClean="0"/>
              <a:t>R</a:t>
            </a:r>
            <a:r>
              <a:rPr lang="it-IT" dirty="0" smtClean="0"/>
              <a:t> &amp; MQ - Carlo </a:t>
            </a:r>
            <a:r>
              <a:rPr lang="it-IT" dirty="0" err="1" smtClean="0"/>
              <a:t>Cosmelli</a:t>
            </a:r>
            <a:endParaRPr lang="it-IT" dirty="0"/>
          </a:p>
        </p:txBody>
      </p:sp>
      <p:sp>
        <p:nvSpPr>
          <p:cNvPr id="7" name="Segnaposto numero diapositiva 6"/>
          <p:cNvSpPr>
            <a:spLocks noGrp="1"/>
          </p:cNvSpPr>
          <p:nvPr>
            <p:ph type="sldNum" sz="quarter" idx="12"/>
          </p:nvPr>
        </p:nvSpPr>
        <p:spPr/>
        <p:txBody>
          <a:bodyPr/>
          <a:lstStyle/>
          <a:p>
            <a:fld id="{2BFC0026-57C0-4FBE-A77A-58B0CFCFBA7E}" type="slidenum">
              <a:rPr lang="it-IT" smtClean="0"/>
              <a:pPr/>
              <a:t>‹N›</a:t>
            </a:fld>
            <a:endParaRPr lang="it-IT"/>
          </a:p>
        </p:txBody>
      </p:sp>
    </p:spTree>
    <p:extLst>
      <p:ext uri="{BB962C8B-B14F-4D97-AF65-F5344CB8AC3E}">
        <p14:creationId xmlns:p14="http://schemas.microsoft.com/office/powerpoint/2010/main" val="2900058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F535113-F758-4469-AEF6-91B64DFF97F0}" type="datetime1">
              <a:rPr lang="it-IT" smtClean="0"/>
              <a:pPr/>
              <a:t>06/10/2015</a:t>
            </a:fld>
            <a:endParaRPr lang="it-IT"/>
          </a:p>
        </p:txBody>
      </p:sp>
      <p:sp>
        <p:nvSpPr>
          <p:cNvPr id="6" name="Segnaposto piè di pagina 5"/>
          <p:cNvSpPr>
            <a:spLocks noGrp="1"/>
          </p:cNvSpPr>
          <p:nvPr>
            <p:ph type="ftr" sz="quarter" idx="11"/>
          </p:nvPr>
        </p:nvSpPr>
        <p:spPr/>
        <p:txBody>
          <a:bodyPr/>
          <a:lstStyle/>
          <a:p>
            <a:r>
              <a:rPr lang="it-IT" dirty="0" err="1" smtClean="0"/>
              <a:t>R</a:t>
            </a:r>
            <a:r>
              <a:rPr lang="it-IT" dirty="0" smtClean="0"/>
              <a:t> &amp; MQ - Carlo </a:t>
            </a:r>
            <a:r>
              <a:rPr lang="it-IT" dirty="0" err="1" smtClean="0"/>
              <a:t>Cosmelli</a:t>
            </a:r>
            <a:endParaRPr lang="it-IT" dirty="0"/>
          </a:p>
        </p:txBody>
      </p:sp>
      <p:sp>
        <p:nvSpPr>
          <p:cNvPr id="7" name="Segnaposto numero diapositiva 6"/>
          <p:cNvSpPr>
            <a:spLocks noGrp="1"/>
          </p:cNvSpPr>
          <p:nvPr>
            <p:ph type="sldNum" sz="quarter" idx="12"/>
          </p:nvPr>
        </p:nvSpPr>
        <p:spPr/>
        <p:txBody>
          <a:bodyPr/>
          <a:lstStyle/>
          <a:p>
            <a:fld id="{2BFC0026-57C0-4FBE-A77A-58B0CFCFBA7E}" type="slidenum">
              <a:rPr lang="it-IT" smtClean="0"/>
              <a:pPr/>
              <a:t>‹N›</a:t>
            </a:fld>
            <a:endParaRPr lang="it-IT"/>
          </a:p>
        </p:txBody>
      </p:sp>
    </p:spTree>
    <p:extLst>
      <p:ext uri="{BB962C8B-B14F-4D97-AF65-F5344CB8AC3E}">
        <p14:creationId xmlns:p14="http://schemas.microsoft.com/office/powerpoint/2010/main" val="1892608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2E6638A-CCC4-41F1-B6E4-C761C20C31A8}" type="datetime1">
              <a:rPr lang="it-IT" smtClean="0"/>
              <a:pPr/>
              <a:t>06/10/2015</a:t>
            </a:fld>
            <a:endParaRPr lang="it-IT" dirty="0"/>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dirty="0" smtClean="0"/>
              <a:t>R &amp; MQ - Carlo Cosmelli</a:t>
            </a:r>
            <a:endParaRPr lang="it-IT" dirty="0"/>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BFC0026-57C0-4FBE-A77A-58B0CFCFBA7E}" type="slidenum">
              <a:rPr lang="it-IT" smtClean="0"/>
              <a:pPr/>
              <a:t>‹N›</a:t>
            </a:fld>
            <a:endParaRPr lang="it-IT" dirty="0"/>
          </a:p>
        </p:txBody>
      </p:sp>
    </p:spTree>
    <p:extLst>
      <p:ext uri="{BB962C8B-B14F-4D97-AF65-F5344CB8AC3E}">
        <p14:creationId xmlns:p14="http://schemas.microsoft.com/office/powerpoint/2010/main" val="4011844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slide" Target="slide27.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slide" Target="slide25.xml"/><Relationship Id="rId5" Type="http://schemas.openxmlformats.org/officeDocument/2006/relationships/image" Target="../media/image24.jp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411510"/>
            <a:ext cx="5184576" cy="875151"/>
          </a:xfrm>
        </p:spPr>
        <p:txBody>
          <a:bodyPr>
            <a:noAutofit/>
          </a:bodyPr>
          <a:lstStyle/>
          <a:p>
            <a:r>
              <a:rPr lang="it-IT" sz="2000" b="1" dirty="0">
                <a:latin typeface="+mn-lt"/>
                <a:ea typeface="Gungsuh" pitchFamily="18" charset="-127"/>
              </a:rPr>
              <a:t>La visione del mondo </a:t>
            </a:r>
            <a:r>
              <a:rPr lang="it-IT" sz="2000" b="1" dirty="0" smtClean="0">
                <a:latin typeface="+mn-lt"/>
                <a:ea typeface="Gungsuh" pitchFamily="18" charset="-127"/>
              </a:rPr>
              <a:t/>
            </a:r>
            <a:br>
              <a:rPr lang="it-IT" sz="2000" b="1" dirty="0" smtClean="0">
                <a:latin typeface="+mn-lt"/>
                <a:ea typeface="Gungsuh" pitchFamily="18" charset="-127"/>
              </a:rPr>
            </a:br>
            <a:r>
              <a:rPr lang="it-IT" sz="2000" b="1" dirty="0" smtClean="0">
                <a:latin typeface="+mn-lt"/>
                <a:ea typeface="Gungsuh" pitchFamily="18" charset="-127"/>
              </a:rPr>
              <a:t>della </a:t>
            </a:r>
            <a:r>
              <a:rPr lang="it-IT" sz="2000" b="1" dirty="0">
                <a:latin typeface="+mn-lt"/>
                <a:ea typeface="Gungsuh" pitchFamily="18" charset="-127"/>
              </a:rPr>
              <a:t>Relatività e della Meccanica </a:t>
            </a:r>
            <a:r>
              <a:rPr lang="it-IT" sz="2000" b="1" dirty="0" smtClean="0">
                <a:latin typeface="+mn-lt"/>
                <a:ea typeface="Gungsuh" pitchFamily="18" charset="-127"/>
              </a:rPr>
              <a:t>Quantistica</a:t>
            </a:r>
            <a:endParaRPr lang="it-IT" sz="2400" b="1" dirty="0"/>
          </a:p>
        </p:txBody>
      </p:sp>
      <p:sp>
        <p:nvSpPr>
          <p:cNvPr id="3" name="Sottotitolo 2"/>
          <p:cNvSpPr>
            <a:spLocks noGrp="1"/>
          </p:cNvSpPr>
          <p:nvPr>
            <p:ph type="subTitle" idx="1"/>
          </p:nvPr>
        </p:nvSpPr>
        <p:spPr>
          <a:xfrm>
            <a:off x="1449939" y="3074071"/>
            <a:ext cx="3075770" cy="433783"/>
          </a:xfrm>
        </p:spPr>
        <p:txBody>
          <a:bodyPr>
            <a:normAutofit fontScale="92500" lnSpcReduction="10000"/>
          </a:bodyPr>
          <a:lstStyle/>
          <a:p>
            <a:r>
              <a:rPr lang="it-IT" sz="2600" b="1" dirty="0" smtClean="0">
                <a:solidFill>
                  <a:schemeClr val="tx1"/>
                </a:solidFill>
              </a:rPr>
              <a:t>Carlo Cosmelli</a:t>
            </a:r>
          </a:p>
          <a:p>
            <a:endParaRPr lang="it-IT" sz="2800" dirty="0">
              <a:solidFill>
                <a:schemeClr val="tx1"/>
              </a:solidFill>
            </a:endParaRPr>
          </a:p>
        </p:txBody>
      </p:sp>
      <p:sp>
        <p:nvSpPr>
          <p:cNvPr id="7" name="Segnaposto numero diapositiva 6"/>
          <p:cNvSpPr>
            <a:spLocks noGrp="1"/>
          </p:cNvSpPr>
          <p:nvPr>
            <p:ph type="sldNum" sz="quarter" idx="12"/>
          </p:nvPr>
        </p:nvSpPr>
        <p:spPr>
          <a:xfrm>
            <a:off x="8748464" y="4803998"/>
            <a:ext cx="298376" cy="252759"/>
          </a:xfrm>
        </p:spPr>
        <p:txBody>
          <a:bodyPr/>
          <a:lstStyle/>
          <a:p>
            <a:fld id="{2BFC0026-57C0-4FBE-A77A-58B0CFCFBA7E}" type="slidenum">
              <a:rPr lang="it-IT" sz="1000" smtClean="0">
                <a:solidFill>
                  <a:schemeClr val="tx1"/>
                </a:solidFill>
              </a:rPr>
              <a:pPr/>
              <a:t>1</a:t>
            </a:fld>
            <a:endParaRPr lang="it-IT" sz="1000" dirty="0">
              <a:solidFill>
                <a:schemeClr val="tx1"/>
              </a:solidFill>
            </a:endParaRPr>
          </a:p>
        </p:txBody>
      </p:sp>
      <p:sp>
        <p:nvSpPr>
          <p:cNvPr id="8" name="Segnaposto piè di pagina 7"/>
          <p:cNvSpPr>
            <a:spLocks noGrp="1"/>
          </p:cNvSpPr>
          <p:nvPr>
            <p:ph type="ftr" sz="quarter" idx="11"/>
          </p:nvPr>
        </p:nvSpPr>
        <p:spPr>
          <a:xfrm>
            <a:off x="35496" y="4803998"/>
            <a:ext cx="3744416" cy="273844"/>
          </a:xfrm>
        </p:spPr>
        <p:txBody>
          <a:bodyPr/>
          <a:lstStyle/>
          <a:p>
            <a:pPr algn="l"/>
            <a:r>
              <a:rPr lang="it-IT" sz="1000" dirty="0" smtClean="0">
                <a:solidFill>
                  <a:schemeClr val="tx1"/>
                </a:solidFill>
              </a:rPr>
              <a:t>Relatività &amp; Meccanica Quantistica - Carlo Cosmelli</a:t>
            </a:r>
            <a:endParaRPr lang="it-IT" sz="1000" dirty="0">
              <a:solidFill>
                <a:schemeClr val="tx1"/>
              </a:solidFill>
            </a:endParaRPr>
          </a:p>
        </p:txBody>
      </p:sp>
      <p:pic>
        <p:nvPicPr>
          <p:cNvPr id="1026" name="Picture 2" descr="D:\Didattica\Coursera\Poster Philadelphia\logo stret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6479" y="4263500"/>
            <a:ext cx="1622690" cy="46849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idattica\Coursera\Poster Philadelphia\logo RQM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235686"/>
            <a:ext cx="2706726" cy="1534281"/>
          </a:xfrm>
          <a:prstGeom prst="rect">
            <a:avLst/>
          </a:prstGeom>
          <a:noFill/>
          <a:extLst>
            <a:ext uri="{909E8E84-426E-40DD-AFC4-6F175D3DCCD1}">
              <a14:hiddenFill xmlns:a14="http://schemas.microsoft.com/office/drawing/2010/main">
                <a:solidFill>
                  <a:srgbClr val="FFFFFF"/>
                </a:solidFill>
              </a14:hiddenFill>
            </a:ext>
          </a:extLst>
        </p:spPr>
      </p:pic>
      <p:sp>
        <p:nvSpPr>
          <p:cNvPr id="9" name="Titolo 1"/>
          <p:cNvSpPr txBox="1">
            <a:spLocks/>
          </p:cNvSpPr>
          <p:nvPr/>
        </p:nvSpPr>
        <p:spPr>
          <a:xfrm>
            <a:off x="611560" y="1635646"/>
            <a:ext cx="4392488" cy="10191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1800" b="1" dirty="0" smtClean="0">
                <a:latin typeface="+mn-lt"/>
                <a:ea typeface="Gungsuh" pitchFamily="18" charset="-127"/>
              </a:rPr>
              <a:t>Settimana 8</a:t>
            </a:r>
          </a:p>
          <a:p>
            <a:endParaRPr lang="it-IT" sz="1800" b="1" dirty="0" smtClean="0">
              <a:latin typeface="+mn-lt"/>
              <a:ea typeface="Gungsuh" pitchFamily="18" charset="-127"/>
            </a:endParaRPr>
          </a:p>
          <a:p>
            <a:r>
              <a:rPr lang="it-IT" sz="1800" b="1" dirty="0" smtClean="0">
                <a:latin typeface="+mn-lt"/>
                <a:ea typeface="Gungsuh" pitchFamily="18" charset="-127"/>
              </a:rPr>
              <a:t>Lezione 8.1 </a:t>
            </a:r>
          </a:p>
          <a:p>
            <a:r>
              <a:rPr lang="it-IT" sz="1800" b="1" dirty="0" smtClean="0">
                <a:latin typeface="+mn-lt"/>
                <a:ea typeface="Gungsuh" pitchFamily="18" charset="-127"/>
              </a:rPr>
              <a:t>John Bell propone un esperimento  per verificare la località della realtà</a:t>
            </a:r>
          </a:p>
        </p:txBody>
      </p:sp>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6589" y="3685804"/>
            <a:ext cx="1732580" cy="542130"/>
          </a:xfrm>
          <a:prstGeom prst="rect">
            <a:avLst/>
          </a:prstGeom>
        </p:spPr>
      </p:pic>
    </p:spTree>
    <p:extLst>
      <p:ext uri="{BB962C8B-B14F-4D97-AF65-F5344CB8AC3E}">
        <p14:creationId xmlns:p14="http://schemas.microsoft.com/office/powerpoint/2010/main" val="3123561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0"/>
            <a:ext cx="9144000" cy="483518"/>
          </a:xfrm>
          <a:prstGeom prst="rect">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ctrTitle"/>
          </p:nvPr>
        </p:nvSpPr>
        <p:spPr>
          <a:xfrm>
            <a:off x="0" y="918"/>
            <a:ext cx="5076056" cy="410592"/>
          </a:xfrm>
        </p:spPr>
        <p:txBody>
          <a:bodyPr>
            <a:noAutofit/>
          </a:bodyPr>
          <a:lstStyle/>
          <a:p>
            <a:pPr algn="l"/>
            <a:r>
              <a:rPr lang="it-IT" sz="2000" b="1" dirty="0" smtClean="0"/>
              <a:t>Misura n°3c</a:t>
            </a:r>
            <a:endParaRPr lang="it-IT" sz="2400" b="1" dirty="0"/>
          </a:p>
        </p:txBody>
      </p:sp>
      <p:sp>
        <p:nvSpPr>
          <p:cNvPr id="7" name="Segnaposto numero diapositiva 6"/>
          <p:cNvSpPr>
            <a:spLocks noGrp="1"/>
          </p:cNvSpPr>
          <p:nvPr>
            <p:ph type="sldNum" sz="quarter" idx="12"/>
          </p:nvPr>
        </p:nvSpPr>
        <p:spPr>
          <a:xfrm>
            <a:off x="8773616" y="4890741"/>
            <a:ext cx="370384" cy="252759"/>
          </a:xfrm>
        </p:spPr>
        <p:txBody>
          <a:bodyPr/>
          <a:lstStyle/>
          <a:p>
            <a:fld id="{2BFC0026-57C0-4FBE-A77A-58B0CFCFBA7E}" type="slidenum">
              <a:rPr lang="it-IT" sz="1000" smtClean="0">
                <a:solidFill>
                  <a:schemeClr val="tx1"/>
                </a:solidFill>
              </a:rPr>
              <a:pPr/>
              <a:t>10</a:t>
            </a:fld>
            <a:endParaRPr lang="it-IT" sz="1000" dirty="0">
              <a:solidFill>
                <a:schemeClr val="tx1"/>
              </a:solidFill>
            </a:endParaRPr>
          </a:p>
        </p:txBody>
      </p:sp>
      <p:sp>
        <p:nvSpPr>
          <p:cNvPr id="8" name="Segnaposto piè di pagina 7"/>
          <p:cNvSpPr>
            <a:spLocks noGrp="1"/>
          </p:cNvSpPr>
          <p:nvPr>
            <p:ph type="ftr" sz="quarter" idx="11"/>
          </p:nvPr>
        </p:nvSpPr>
        <p:spPr>
          <a:xfrm>
            <a:off x="35496" y="4803998"/>
            <a:ext cx="3744416" cy="273844"/>
          </a:xfrm>
        </p:spPr>
        <p:txBody>
          <a:bodyPr/>
          <a:lstStyle/>
          <a:p>
            <a:pPr algn="l"/>
            <a:r>
              <a:rPr lang="it-IT" sz="1000" dirty="0" smtClean="0">
                <a:solidFill>
                  <a:schemeClr val="tx1"/>
                </a:solidFill>
              </a:rPr>
              <a:t>Relatività &amp; Meccanica Quantistica - Carlo Cosmelli</a:t>
            </a:r>
            <a:endParaRPr lang="it-IT" sz="1000" dirty="0">
              <a:solidFill>
                <a:schemeClr val="tx1"/>
              </a:solidFill>
            </a:endParaRPr>
          </a:p>
        </p:txBody>
      </p:sp>
      <p:pic>
        <p:nvPicPr>
          <p:cNvPr id="6" name="Picture 3" descr="D:\Didattica\Coursera\Poster Philadelphia\logo RQM 4.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76256" y="123478"/>
            <a:ext cx="2128058" cy="120950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590550"/>
            <a:ext cx="1963022" cy="369332"/>
          </a:xfrm>
          <a:prstGeom prst="rect">
            <a:avLst/>
          </a:prstGeom>
        </p:spPr>
        <p:txBody>
          <a:bodyPr wrap="none">
            <a:spAutoFit/>
          </a:bodyPr>
          <a:lstStyle/>
          <a:p>
            <a:r>
              <a:rPr lang="it-IT" b="1" dirty="0" smtClean="0">
                <a:sym typeface="Symbol"/>
              </a:rPr>
              <a:t>Misure di = </a:t>
            </a:r>
            <a:r>
              <a:rPr lang="it-IT" b="1" baseline="-25000" dirty="0" smtClean="0">
                <a:sym typeface="Symbol"/>
              </a:rPr>
              <a:t>G</a:t>
            </a:r>
            <a:r>
              <a:rPr lang="it-IT" b="1" dirty="0" smtClean="0">
                <a:sym typeface="Symbol"/>
              </a:rPr>
              <a:t>- </a:t>
            </a:r>
            <a:r>
              <a:rPr lang="it-IT" b="1" baseline="-25000" dirty="0" smtClean="0">
                <a:sym typeface="Symbol"/>
              </a:rPr>
              <a:t>B</a:t>
            </a:r>
            <a:endParaRPr lang="it-IT" dirty="0"/>
          </a:p>
        </p:txBody>
      </p:sp>
      <p:sp>
        <p:nvSpPr>
          <p:cNvPr id="13" name="Rectangle 12"/>
          <p:cNvSpPr/>
          <p:nvPr/>
        </p:nvSpPr>
        <p:spPr>
          <a:xfrm>
            <a:off x="0" y="1123950"/>
            <a:ext cx="6248400" cy="369332"/>
          </a:xfrm>
          <a:prstGeom prst="rect">
            <a:avLst/>
          </a:prstGeom>
        </p:spPr>
        <p:txBody>
          <a:bodyPr wrap="square">
            <a:spAutoFit/>
          </a:bodyPr>
          <a:lstStyle/>
          <a:p>
            <a:r>
              <a:rPr lang="it-IT" dirty="0" smtClean="0"/>
              <a:t>Allineati con </a:t>
            </a:r>
            <a:r>
              <a:rPr lang="it-IT" b="1" dirty="0" smtClean="0"/>
              <a:t>z</a:t>
            </a:r>
            <a:r>
              <a:rPr lang="it-IT" dirty="0" smtClean="0"/>
              <a:t>:   </a:t>
            </a:r>
            <a:r>
              <a:rPr lang="it-IT" dirty="0" smtClean="0">
                <a:sym typeface="Symbol"/>
              </a:rPr>
              <a:t></a:t>
            </a:r>
            <a:r>
              <a:rPr lang="it-IT" baseline="-25000" dirty="0" smtClean="0"/>
              <a:t>B </a:t>
            </a:r>
            <a:r>
              <a:rPr lang="it-IT" dirty="0" smtClean="0"/>
              <a:t>= 0;  </a:t>
            </a:r>
            <a:r>
              <a:rPr lang="it-IT" dirty="0" smtClean="0">
                <a:sym typeface="Symbol"/>
              </a:rPr>
              <a:t></a:t>
            </a:r>
            <a:r>
              <a:rPr lang="it-IT" baseline="-25000" dirty="0" smtClean="0"/>
              <a:t>G </a:t>
            </a:r>
            <a:r>
              <a:rPr lang="it-IT" dirty="0" smtClean="0"/>
              <a:t>= 0;     </a:t>
            </a:r>
            <a:r>
              <a:rPr lang="it-IT" dirty="0" smtClean="0">
                <a:sym typeface="Symbol"/>
              </a:rPr>
              <a:t></a:t>
            </a:r>
            <a:r>
              <a:rPr lang="it-IT" baseline="-25000" dirty="0" smtClean="0"/>
              <a:t> </a:t>
            </a:r>
            <a:r>
              <a:rPr lang="it-IT" dirty="0" smtClean="0"/>
              <a:t>= 0        </a:t>
            </a:r>
            <a:r>
              <a:rPr lang="it-IT" dirty="0" smtClean="0">
                <a:sym typeface="Symbol"/>
              </a:rPr>
              <a:t></a:t>
            </a:r>
            <a:r>
              <a:rPr lang="it-IT" dirty="0" smtClean="0"/>
              <a:t>   PC=1   E=0 </a:t>
            </a:r>
            <a:endParaRPr lang="it-IT" dirty="0"/>
          </a:p>
        </p:txBody>
      </p:sp>
      <p:sp>
        <p:nvSpPr>
          <p:cNvPr id="14" name="Rectangle 13"/>
          <p:cNvSpPr/>
          <p:nvPr/>
        </p:nvSpPr>
        <p:spPr>
          <a:xfrm>
            <a:off x="0" y="1581150"/>
            <a:ext cx="6629400" cy="369332"/>
          </a:xfrm>
          <a:prstGeom prst="rect">
            <a:avLst/>
          </a:prstGeom>
        </p:spPr>
        <p:txBody>
          <a:bodyPr wrap="square">
            <a:spAutoFit/>
          </a:bodyPr>
          <a:lstStyle/>
          <a:p>
            <a:r>
              <a:rPr lang="it-IT" dirty="0" smtClean="0"/>
              <a:t>G non allineato: </a:t>
            </a:r>
            <a:r>
              <a:rPr lang="it-IT" dirty="0" smtClean="0">
                <a:sym typeface="Symbol"/>
              </a:rPr>
              <a:t></a:t>
            </a:r>
            <a:r>
              <a:rPr lang="it-IT" baseline="-25000" dirty="0" smtClean="0"/>
              <a:t>B </a:t>
            </a:r>
            <a:r>
              <a:rPr lang="it-IT" dirty="0" smtClean="0"/>
              <a:t>= 0;  </a:t>
            </a:r>
            <a:r>
              <a:rPr lang="it-IT" dirty="0" smtClean="0">
                <a:sym typeface="Symbol"/>
              </a:rPr>
              <a:t></a:t>
            </a:r>
            <a:r>
              <a:rPr lang="it-IT" baseline="-25000" dirty="0" smtClean="0"/>
              <a:t>G </a:t>
            </a:r>
            <a:r>
              <a:rPr lang="it-IT" dirty="0" smtClean="0"/>
              <a:t>= 30</a:t>
            </a:r>
            <a:r>
              <a:rPr lang="it-IT" baseline="30000" dirty="0" smtClean="0"/>
              <a:t>0</a:t>
            </a:r>
            <a:r>
              <a:rPr lang="it-IT" dirty="0" smtClean="0"/>
              <a:t>; </a:t>
            </a:r>
            <a:r>
              <a:rPr lang="it-IT" dirty="0" smtClean="0">
                <a:sym typeface="Symbol"/>
              </a:rPr>
              <a:t></a:t>
            </a:r>
            <a:r>
              <a:rPr lang="it-IT" baseline="-25000" dirty="0" smtClean="0"/>
              <a:t> </a:t>
            </a:r>
            <a:r>
              <a:rPr lang="it-IT" dirty="0" smtClean="0"/>
              <a:t>= 30</a:t>
            </a:r>
            <a:r>
              <a:rPr lang="it-IT" baseline="30000" dirty="0" smtClean="0"/>
              <a:t>0</a:t>
            </a:r>
            <a:r>
              <a:rPr lang="it-IT" dirty="0" smtClean="0"/>
              <a:t>    </a:t>
            </a:r>
            <a:r>
              <a:rPr lang="it-IT" dirty="0" smtClean="0">
                <a:sym typeface="Symbol"/>
              </a:rPr>
              <a:t></a:t>
            </a:r>
            <a:r>
              <a:rPr lang="it-IT" dirty="0" smtClean="0"/>
              <a:t>   PC=3/4  E=1/4 </a:t>
            </a:r>
            <a:endParaRPr lang="it-IT" dirty="0"/>
          </a:p>
        </p:txBody>
      </p:sp>
      <p:sp>
        <p:nvSpPr>
          <p:cNvPr id="15" name="Rectangle 14"/>
          <p:cNvSpPr/>
          <p:nvPr/>
        </p:nvSpPr>
        <p:spPr>
          <a:xfrm>
            <a:off x="152400" y="2126218"/>
            <a:ext cx="6248400" cy="369332"/>
          </a:xfrm>
          <a:prstGeom prst="rect">
            <a:avLst/>
          </a:prstGeom>
        </p:spPr>
        <p:txBody>
          <a:bodyPr wrap="square">
            <a:spAutoFit/>
          </a:bodyPr>
          <a:lstStyle/>
          <a:p>
            <a:r>
              <a:rPr lang="it-IT" dirty="0" smtClean="0"/>
              <a:t>Allineati:           </a:t>
            </a:r>
            <a:r>
              <a:rPr lang="it-IT" dirty="0" smtClean="0">
                <a:sym typeface="Symbol"/>
              </a:rPr>
              <a:t></a:t>
            </a:r>
            <a:r>
              <a:rPr lang="it-IT" baseline="-25000" dirty="0" smtClean="0"/>
              <a:t>B </a:t>
            </a:r>
            <a:r>
              <a:rPr lang="it-IT" dirty="0" smtClean="0"/>
              <a:t>= 0;  </a:t>
            </a:r>
            <a:r>
              <a:rPr lang="it-IT" dirty="0" smtClean="0">
                <a:sym typeface="Symbol"/>
              </a:rPr>
              <a:t></a:t>
            </a:r>
            <a:r>
              <a:rPr lang="it-IT" baseline="-25000" dirty="0" smtClean="0"/>
              <a:t>G </a:t>
            </a:r>
            <a:r>
              <a:rPr lang="it-IT" dirty="0" smtClean="0"/>
              <a:t>= 0;     </a:t>
            </a:r>
            <a:r>
              <a:rPr lang="it-IT" dirty="0" smtClean="0">
                <a:sym typeface="Symbol"/>
              </a:rPr>
              <a:t></a:t>
            </a:r>
            <a:r>
              <a:rPr lang="it-IT" baseline="-25000" dirty="0" smtClean="0"/>
              <a:t> </a:t>
            </a:r>
            <a:r>
              <a:rPr lang="it-IT" dirty="0" smtClean="0"/>
              <a:t>= 0       </a:t>
            </a:r>
            <a:r>
              <a:rPr lang="it-IT" dirty="0" smtClean="0">
                <a:sym typeface="Symbol"/>
              </a:rPr>
              <a:t></a:t>
            </a:r>
            <a:r>
              <a:rPr lang="it-IT" dirty="0" smtClean="0"/>
              <a:t>   PC=1   E=0       </a:t>
            </a:r>
            <a:endParaRPr lang="it-IT" dirty="0"/>
          </a:p>
        </p:txBody>
      </p:sp>
      <p:sp>
        <p:nvSpPr>
          <p:cNvPr id="16" name="Rectangle 15"/>
          <p:cNvSpPr/>
          <p:nvPr/>
        </p:nvSpPr>
        <p:spPr>
          <a:xfrm>
            <a:off x="0" y="2659618"/>
            <a:ext cx="6629400" cy="369332"/>
          </a:xfrm>
          <a:prstGeom prst="rect">
            <a:avLst/>
          </a:prstGeom>
        </p:spPr>
        <p:txBody>
          <a:bodyPr wrap="square">
            <a:spAutoFit/>
          </a:bodyPr>
          <a:lstStyle/>
          <a:p>
            <a:r>
              <a:rPr lang="it-IT" dirty="0" smtClean="0"/>
              <a:t>G non allineato: </a:t>
            </a:r>
            <a:r>
              <a:rPr lang="it-IT" dirty="0" smtClean="0">
                <a:sym typeface="Symbol"/>
              </a:rPr>
              <a:t></a:t>
            </a:r>
            <a:r>
              <a:rPr lang="it-IT" baseline="-25000" dirty="0" smtClean="0"/>
              <a:t>B </a:t>
            </a:r>
            <a:r>
              <a:rPr lang="it-IT" dirty="0" smtClean="0"/>
              <a:t>= 0;  </a:t>
            </a:r>
            <a:r>
              <a:rPr lang="it-IT" dirty="0" smtClean="0">
                <a:sym typeface="Symbol"/>
              </a:rPr>
              <a:t></a:t>
            </a:r>
            <a:r>
              <a:rPr lang="it-IT" baseline="-25000" dirty="0" smtClean="0"/>
              <a:t>G </a:t>
            </a:r>
            <a:r>
              <a:rPr lang="it-IT" dirty="0" smtClean="0"/>
              <a:t>= -30</a:t>
            </a:r>
            <a:r>
              <a:rPr lang="it-IT" baseline="30000" dirty="0" smtClean="0"/>
              <a:t>0</a:t>
            </a:r>
            <a:r>
              <a:rPr lang="it-IT" dirty="0" smtClean="0"/>
              <a:t>; </a:t>
            </a:r>
            <a:r>
              <a:rPr lang="it-IT" dirty="0" smtClean="0">
                <a:sym typeface="Symbol"/>
              </a:rPr>
              <a:t></a:t>
            </a:r>
            <a:r>
              <a:rPr lang="it-IT" baseline="-25000" dirty="0" smtClean="0"/>
              <a:t> </a:t>
            </a:r>
            <a:r>
              <a:rPr lang="it-IT" dirty="0" smtClean="0"/>
              <a:t>= -30</a:t>
            </a:r>
            <a:r>
              <a:rPr lang="it-IT" baseline="30000" dirty="0" smtClean="0"/>
              <a:t>0</a:t>
            </a:r>
            <a:r>
              <a:rPr lang="it-IT" dirty="0" smtClean="0"/>
              <a:t> </a:t>
            </a:r>
            <a:r>
              <a:rPr lang="it-IT" dirty="0" smtClean="0">
                <a:sym typeface="Symbol"/>
              </a:rPr>
              <a:t></a:t>
            </a:r>
            <a:r>
              <a:rPr lang="it-IT" dirty="0" smtClean="0"/>
              <a:t>   PC=3/4  E=1/4 </a:t>
            </a:r>
            <a:endParaRPr lang="it-IT" dirty="0"/>
          </a:p>
        </p:txBody>
      </p:sp>
      <p:cxnSp>
        <p:nvCxnSpPr>
          <p:cNvPr id="18" name="Straight Arrow Connector 17"/>
          <p:cNvCxnSpPr/>
          <p:nvPr/>
        </p:nvCxnSpPr>
        <p:spPr>
          <a:xfrm rot="5400000" flipH="1" flipV="1">
            <a:off x="5791200" y="1200150"/>
            <a:ext cx="3048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5400000" flipH="1" flipV="1">
            <a:off x="6020594" y="1199356"/>
            <a:ext cx="3048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5400000" flipH="1" flipV="1">
            <a:off x="5791994" y="1732756"/>
            <a:ext cx="3048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flipH="1" flipV="1">
            <a:off x="6019800" y="1657350"/>
            <a:ext cx="305594" cy="15319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flipH="1" flipV="1">
            <a:off x="5791200" y="2266950"/>
            <a:ext cx="3048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5400000" flipH="1" flipV="1">
            <a:off x="6020594" y="2266156"/>
            <a:ext cx="3048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5400000" flipH="1" flipV="1">
            <a:off x="5791994" y="2799556"/>
            <a:ext cx="3048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16200000" flipV="1">
            <a:off x="6019403" y="2724547"/>
            <a:ext cx="304800" cy="15160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5791200" y="556796"/>
            <a:ext cx="479618" cy="338554"/>
          </a:xfrm>
          <a:prstGeom prst="rect">
            <a:avLst/>
          </a:prstGeom>
          <a:noFill/>
        </p:spPr>
        <p:txBody>
          <a:bodyPr wrap="none" rtlCol="0">
            <a:spAutoFit/>
          </a:bodyPr>
          <a:lstStyle/>
          <a:p>
            <a:r>
              <a:rPr lang="it-IT" sz="1600" b="1" dirty="0" smtClean="0"/>
              <a:t>B G </a:t>
            </a:r>
            <a:endParaRPr lang="it-IT" sz="1600" b="1" dirty="0"/>
          </a:p>
        </p:txBody>
      </p:sp>
      <p:sp>
        <p:nvSpPr>
          <p:cNvPr id="29" name="Rectangle 28"/>
          <p:cNvSpPr/>
          <p:nvPr/>
        </p:nvSpPr>
        <p:spPr>
          <a:xfrm>
            <a:off x="168760" y="3333750"/>
            <a:ext cx="1812440" cy="369332"/>
          </a:xfrm>
          <a:prstGeom prst="rect">
            <a:avLst/>
          </a:prstGeom>
        </p:spPr>
        <p:txBody>
          <a:bodyPr wrap="none">
            <a:spAutoFit/>
          </a:bodyPr>
          <a:lstStyle/>
          <a:p>
            <a:r>
              <a:rPr lang="it-IT" b="1" dirty="0" smtClean="0"/>
              <a:t>La misura di Bell:</a:t>
            </a:r>
            <a:r>
              <a:rPr lang="it-IT" dirty="0" smtClean="0"/>
              <a:t> </a:t>
            </a:r>
            <a:endParaRPr lang="it-IT" dirty="0"/>
          </a:p>
        </p:txBody>
      </p:sp>
      <p:sp>
        <p:nvSpPr>
          <p:cNvPr id="31" name="Rectangle 30"/>
          <p:cNvSpPr/>
          <p:nvPr/>
        </p:nvSpPr>
        <p:spPr>
          <a:xfrm>
            <a:off x="152400" y="3867150"/>
            <a:ext cx="8001000" cy="369332"/>
          </a:xfrm>
          <a:prstGeom prst="rect">
            <a:avLst/>
          </a:prstGeom>
        </p:spPr>
        <p:txBody>
          <a:bodyPr wrap="square">
            <a:spAutoFit/>
          </a:bodyPr>
          <a:lstStyle/>
          <a:p>
            <a:r>
              <a:rPr lang="it-IT" b="1" dirty="0" smtClean="0"/>
              <a:t>Entrambi non allineati:   </a:t>
            </a:r>
            <a:r>
              <a:rPr lang="it-IT" b="1" dirty="0" smtClean="0">
                <a:sym typeface="Symbol"/>
              </a:rPr>
              <a:t></a:t>
            </a:r>
            <a:r>
              <a:rPr lang="it-IT" b="1" baseline="-25000" dirty="0" smtClean="0"/>
              <a:t>B </a:t>
            </a:r>
            <a:r>
              <a:rPr lang="it-IT" b="1" dirty="0" smtClean="0"/>
              <a:t>= 30</a:t>
            </a:r>
            <a:r>
              <a:rPr lang="it-IT" b="1" baseline="30000" dirty="0" smtClean="0"/>
              <a:t>0</a:t>
            </a:r>
            <a:r>
              <a:rPr lang="it-IT" b="1" dirty="0" smtClean="0"/>
              <a:t>; </a:t>
            </a:r>
            <a:r>
              <a:rPr lang="it-IT" b="1" dirty="0" smtClean="0">
                <a:sym typeface="Symbol"/>
              </a:rPr>
              <a:t></a:t>
            </a:r>
            <a:r>
              <a:rPr lang="it-IT" b="1" baseline="-25000" dirty="0" smtClean="0"/>
              <a:t>G </a:t>
            </a:r>
            <a:r>
              <a:rPr lang="it-IT" b="1" dirty="0" smtClean="0"/>
              <a:t>= -30</a:t>
            </a:r>
            <a:r>
              <a:rPr lang="it-IT" b="1" baseline="30000" dirty="0" smtClean="0"/>
              <a:t>0</a:t>
            </a:r>
            <a:r>
              <a:rPr lang="it-IT" b="1" dirty="0" smtClean="0"/>
              <a:t>; </a:t>
            </a:r>
            <a:r>
              <a:rPr lang="it-IT" b="1" dirty="0" smtClean="0">
                <a:sym typeface="Symbol"/>
              </a:rPr>
              <a:t></a:t>
            </a:r>
            <a:r>
              <a:rPr lang="it-IT" b="1" baseline="-25000" dirty="0" smtClean="0"/>
              <a:t> </a:t>
            </a:r>
            <a:r>
              <a:rPr lang="it-IT" b="1" dirty="0" smtClean="0"/>
              <a:t>= 2</a:t>
            </a:r>
            <a:r>
              <a:rPr lang="it-IT" b="1" dirty="0" smtClean="0">
                <a:sym typeface="Symbol"/>
              </a:rPr>
              <a:t></a:t>
            </a:r>
            <a:r>
              <a:rPr lang="it-IT" b="1" dirty="0" smtClean="0"/>
              <a:t>30</a:t>
            </a:r>
            <a:r>
              <a:rPr lang="it-IT" b="1" baseline="30000" dirty="0" smtClean="0"/>
              <a:t>0</a:t>
            </a:r>
            <a:r>
              <a:rPr lang="it-IT" b="1" dirty="0" smtClean="0"/>
              <a:t>  </a:t>
            </a:r>
            <a:r>
              <a:rPr lang="it-IT" b="1" dirty="0" smtClean="0">
                <a:sym typeface="Symbol"/>
              </a:rPr>
              <a:t></a:t>
            </a:r>
            <a:r>
              <a:rPr lang="it-IT" b="1" dirty="0" smtClean="0"/>
              <a:t> PC=?  E=?</a:t>
            </a:r>
            <a:r>
              <a:rPr lang="it-IT" dirty="0" smtClean="0"/>
              <a:t> </a:t>
            </a:r>
            <a:endParaRPr lang="it-IT" dirty="0"/>
          </a:p>
        </p:txBody>
      </p:sp>
      <p:cxnSp>
        <p:nvCxnSpPr>
          <p:cNvPr id="32" name="Straight Arrow Connector 31"/>
          <p:cNvCxnSpPr/>
          <p:nvPr/>
        </p:nvCxnSpPr>
        <p:spPr>
          <a:xfrm rot="5400000" flipH="1" flipV="1">
            <a:off x="6477000" y="3943350"/>
            <a:ext cx="305594" cy="15319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6200000" flipV="1">
            <a:off x="6781403" y="3943747"/>
            <a:ext cx="304800" cy="15160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6553200" y="3333750"/>
            <a:ext cx="479618" cy="338554"/>
          </a:xfrm>
          <a:prstGeom prst="rect">
            <a:avLst/>
          </a:prstGeom>
          <a:noFill/>
        </p:spPr>
        <p:txBody>
          <a:bodyPr wrap="none" rtlCol="0">
            <a:spAutoFit/>
          </a:bodyPr>
          <a:lstStyle/>
          <a:p>
            <a:r>
              <a:rPr lang="it-IT" sz="1600" b="1" dirty="0" smtClean="0"/>
              <a:t>B G </a:t>
            </a:r>
            <a:endParaRPr lang="it-IT" sz="1600" b="1" dirty="0"/>
          </a:p>
        </p:txBody>
      </p:sp>
    </p:spTree>
    <p:extLst>
      <p:ext uri="{BB962C8B-B14F-4D97-AF65-F5344CB8AC3E}">
        <p14:creationId xmlns:p14="http://schemas.microsoft.com/office/powerpoint/2010/main" val="3731730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0"/>
            <a:ext cx="9144000" cy="483518"/>
          </a:xfrm>
          <a:prstGeom prst="rect">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ctrTitle"/>
          </p:nvPr>
        </p:nvSpPr>
        <p:spPr>
          <a:xfrm>
            <a:off x="0" y="918"/>
            <a:ext cx="5076056" cy="410592"/>
          </a:xfrm>
        </p:spPr>
        <p:txBody>
          <a:bodyPr>
            <a:noAutofit/>
          </a:bodyPr>
          <a:lstStyle/>
          <a:p>
            <a:pPr algn="l"/>
            <a:r>
              <a:rPr lang="it-IT" sz="2000" b="1" dirty="0" smtClean="0"/>
              <a:t>Il calcolo di Bell</a:t>
            </a:r>
            <a:endParaRPr lang="it-IT" sz="2400" b="1" dirty="0"/>
          </a:p>
        </p:txBody>
      </p:sp>
      <p:sp>
        <p:nvSpPr>
          <p:cNvPr id="7" name="Segnaposto numero diapositiva 6"/>
          <p:cNvSpPr>
            <a:spLocks noGrp="1"/>
          </p:cNvSpPr>
          <p:nvPr>
            <p:ph type="sldNum" sz="quarter" idx="12"/>
          </p:nvPr>
        </p:nvSpPr>
        <p:spPr>
          <a:xfrm>
            <a:off x="8604448" y="4803998"/>
            <a:ext cx="442392" cy="252759"/>
          </a:xfrm>
        </p:spPr>
        <p:txBody>
          <a:bodyPr/>
          <a:lstStyle/>
          <a:p>
            <a:fld id="{2BFC0026-57C0-4FBE-A77A-58B0CFCFBA7E}" type="slidenum">
              <a:rPr lang="it-IT" sz="1000" smtClean="0">
                <a:solidFill>
                  <a:schemeClr val="tx1"/>
                </a:solidFill>
              </a:rPr>
              <a:pPr/>
              <a:t>11</a:t>
            </a:fld>
            <a:endParaRPr lang="it-IT" sz="1000" dirty="0">
              <a:solidFill>
                <a:schemeClr val="tx1"/>
              </a:solidFill>
            </a:endParaRPr>
          </a:p>
        </p:txBody>
      </p:sp>
      <p:sp>
        <p:nvSpPr>
          <p:cNvPr id="8" name="Segnaposto piè di pagina 7"/>
          <p:cNvSpPr>
            <a:spLocks noGrp="1"/>
          </p:cNvSpPr>
          <p:nvPr>
            <p:ph type="ftr" sz="quarter" idx="11"/>
          </p:nvPr>
        </p:nvSpPr>
        <p:spPr>
          <a:xfrm>
            <a:off x="35496" y="4803998"/>
            <a:ext cx="3744416" cy="273844"/>
          </a:xfrm>
        </p:spPr>
        <p:txBody>
          <a:bodyPr/>
          <a:lstStyle/>
          <a:p>
            <a:pPr algn="l"/>
            <a:r>
              <a:rPr lang="it-IT" sz="1000" dirty="0" smtClean="0">
                <a:solidFill>
                  <a:schemeClr val="tx1"/>
                </a:solidFill>
              </a:rPr>
              <a:t>Relatività &amp; Meccanica Quantistica - Carlo Cosmelli</a:t>
            </a:r>
            <a:endParaRPr lang="it-IT" sz="1000" dirty="0">
              <a:solidFill>
                <a:schemeClr val="tx1"/>
              </a:solidFill>
            </a:endParaRPr>
          </a:p>
        </p:txBody>
      </p:sp>
      <p:pic>
        <p:nvPicPr>
          <p:cNvPr id="6" name="Picture 3" descr="D:\Didattica\Coursera\Poster Philadelphia\logo RQM 4.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76256" y="123478"/>
            <a:ext cx="2128058" cy="120950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76200" y="590550"/>
            <a:ext cx="6477000" cy="1200329"/>
          </a:xfrm>
          <a:prstGeom prst="rect">
            <a:avLst/>
          </a:prstGeom>
        </p:spPr>
        <p:txBody>
          <a:bodyPr wrap="square">
            <a:spAutoFit/>
          </a:bodyPr>
          <a:lstStyle/>
          <a:p>
            <a:r>
              <a:rPr lang="it-IT" b="1" dirty="0" smtClean="0"/>
              <a:t>Se vale la località</a:t>
            </a:r>
            <a:r>
              <a:rPr lang="it-IT" dirty="0" smtClean="0"/>
              <a:t> allora ruotare uno dei due cristalli non può influire sul risultato dell’altro perché le misure sono praticamente istantanee e non ci può essere una influenza istantanea a distanza (località). </a:t>
            </a:r>
            <a:endParaRPr lang="it-IT" dirty="0"/>
          </a:p>
        </p:txBody>
      </p:sp>
      <p:sp>
        <p:nvSpPr>
          <p:cNvPr id="11" name="Rectangle 10"/>
          <p:cNvSpPr/>
          <p:nvPr/>
        </p:nvSpPr>
        <p:spPr>
          <a:xfrm>
            <a:off x="152400" y="1962150"/>
            <a:ext cx="6705600" cy="923330"/>
          </a:xfrm>
          <a:prstGeom prst="rect">
            <a:avLst/>
          </a:prstGeom>
        </p:spPr>
        <p:txBody>
          <a:bodyPr wrap="square">
            <a:spAutoFit/>
          </a:bodyPr>
          <a:lstStyle/>
          <a:p>
            <a:r>
              <a:rPr lang="it-IT" dirty="0" smtClean="0"/>
              <a:t>Quindi i risultati della misura dei due contatori sono </a:t>
            </a:r>
            <a:r>
              <a:rPr lang="it-IT" b="1" dirty="0" smtClean="0"/>
              <a:t>eventi casuali indipendenti</a:t>
            </a:r>
            <a:r>
              <a:rPr lang="it-IT" dirty="0" smtClean="0"/>
              <a:t>, la cui </a:t>
            </a:r>
            <a:r>
              <a:rPr lang="it-IT" b="1" dirty="0" smtClean="0"/>
              <a:t>probabilità di accadimento congiunto è semplicemente la somma delle due probabilità singole. </a:t>
            </a:r>
            <a:endParaRPr lang="it-IT" b="1" dirty="0"/>
          </a:p>
        </p:txBody>
      </p:sp>
      <p:sp>
        <p:nvSpPr>
          <p:cNvPr id="12" name="Rectangle 11"/>
          <p:cNvSpPr/>
          <p:nvPr/>
        </p:nvSpPr>
        <p:spPr>
          <a:xfrm>
            <a:off x="152400" y="3028950"/>
            <a:ext cx="6781800" cy="646331"/>
          </a:xfrm>
          <a:prstGeom prst="rect">
            <a:avLst/>
          </a:prstGeom>
        </p:spPr>
        <p:txBody>
          <a:bodyPr wrap="square">
            <a:spAutoFit/>
          </a:bodyPr>
          <a:lstStyle/>
          <a:p>
            <a:r>
              <a:rPr lang="it-IT" dirty="0" smtClean="0"/>
              <a:t>Quindi gli “Errori” (come i Match) totali devono essere la somma degli Errori misurati da ogni singolo [cristallo + contatore]. </a:t>
            </a:r>
            <a:endParaRPr lang="it-IT" dirty="0"/>
          </a:p>
        </p:txBody>
      </p:sp>
      <p:sp>
        <p:nvSpPr>
          <p:cNvPr id="13" name="Rectangle 12"/>
          <p:cNvSpPr/>
          <p:nvPr/>
        </p:nvSpPr>
        <p:spPr>
          <a:xfrm>
            <a:off x="152400" y="4095750"/>
            <a:ext cx="6477000" cy="369332"/>
          </a:xfrm>
          <a:prstGeom prst="rect">
            <a:avLst/>
          </a:prstGeom>
        </p:spPr>
        <p:txBody>
          <a:bodyPr wrap="square">
            <a:spAutoFit/>
          </a:bodyPr>
          <a:lstStyle/>
          <a:p>
            <a:r>
              <a:rPr lang="it-IT" dirty="0" smtClean="0"/>
              <a:t>Quindi  E(</a:t>
            </a:r>
            <a:r>
              <a:rPr lang="it-IT" b="1" dirty="0" smtClean="0">
                <a:sym typeface="Symbol"/>
              </a:rPr>
              <a:t></a:t>
            </a:r>
            <a:r>
              <a:rPr lang="it-IT" dirty="0" smtClean="0"/>
              <a:t>=60</a:t>
            </a:r>
            <a:r>
              <a:rPr lang="it-IT" baseline="30000" dirty="0" smtClean="0"/>
              <a:t>0</a:t>
            </a:r>
            <a:r>
              <a:rPr lang="it-IT" dirty="0" smtClean="0"/>
              <a:t>) = 2 </a:t>
            </a:r>
            <a:r>
              <a:rPr lang="it-IT" dirty="0" smtClean="0">
                <a:sym typeface="Symbol"/>
              </a:rPr>
              <a:t></a:t>
            </a:r>
            <a:r>
              <a:rPr lang="it-IT" dirty="0" smtClean="0"/>
              <a:t> E(</a:t>
            </a:r>
            <a:r>
              <a:rPr lang="it-IT" b="1" dirty="0" smtClean="0">
                <a:sym typeface="Symbol"/>
              </a:rPr>
              <a:t></a:t>
            </a:r>
            <a:r>
              <a:rPr lang="it-IT" dirty="0" smtClean="0"/>
              <a:t>=30</a:t>
            </a:r>
            <a:r>
              <a:rPr lang="it-IT" baseline="30000" dirty="0" smtClean="0"/>
              <a:t>0</a:t>
            </a:r>
            <a:r>
              <a:rPr lang="it-IT" dirty="0" smtClean="0"/>
              <a:t>)= 2</a:t>
            </a:r>
            <a:r>
              <a:rPr lang="it-IT" dirty="0" smtClean="0">
                <a:sym typeface="Symbol"/>
              </a:rPr>
              <a:t></a:t>
            </a:r>
            <a:r>
              <a:rPr lang="it-IT" dirty="0" smtClean="0"/>
              <a:t> 1/4 = 2/4 = ½ = 50% </a:t>
            </a:r>
            <a:endParaRPr lang="it-IT" dirty="0"/>
          </a:p>
        </p:txBody>
      </p:sp>
    </p:spTree>
    <p:extLst>
      <p:ext uri="{BB962C8B-B14F-4D97-AF65-F5344CB8AC3E}">
        <p14:creationId xmlns:p14="http://schemas.microsoft.com/office/powerpoint/2010/main" val="2468461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0"/>
            <a:ext cx="9144000" cy="483518"/>
          </a:xfrm>
          <a:prstGeom prst="rect">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ctrTitle"/>
          </p:nvPr>
        </p:nvSpPr>
        <p:spPr>
          <a:xfrm>
            <a:off x="0" y="918"/>
            <a:ext cx="5652120" cy="410592"/>
          </a:xfrm>
        </p:spPr>
        <p:txBody>
          <a:bodyPr>
            <a:noAutofit/>
          </a:bodyPr>
          <a:lstStyle/>
          <a:p>
            <a:pPr algn="l"/>
            <a:r>
              <a:rPr lang="it-IT" sz="2000" b="1" dirty="0" smtClean="0"/>
              <a:t>La disuguaglianza di Bell, la previsione della MQ</a:t>
            </a:r>
            <a:endParaRPr lang="it-IT" sz="2400" b="1" dirty="0"/>
          </a:p>
        </p:txBody>
      </p:sp>
      <p:sp>
        <p:nvSpPr>
          <p:cNvPr id="7" name="Segnaposto numero diapositiva 6"/>
          <p:cNvSpPr>
            <a:spLocks noGrp="1"/>
          </p:cNvSpPr>
          <p:nvPr>
            <p:ph type="sldNum" sz="quarter" idx="12"/>
          </p:nvPr>
        </p:nvSpPr>
        <p:spPr>
          <a:xfrm>
            <a:off x="8676456" y="4803998"/>
            <a:ext cx="370384" cy="252759"/>
          </a:xfrm>
        </p:spPr>
        <p:txBody>
          <a:bodyPr/>
          <a:lstStyle/>
          <a:p>
            <a:fld id="{2BFC0026-57C0-4FBE-A77A-58B0CFCFBA7E}" type="slidenum">
              <a:rPr lang="it-IT" sz="1000" smtClean="0">
                <a:solidFill>
                  <a:schemeClr val="tx1"/>
                </a:solidFill>
              </a:rPr>
              <a:pPr/>
              <a:t>12</a:t>
            </a:fld>
            <a:endParaRPr lang="it-IT" sz="1000" dirty="0">
              <a:solidFill>
                <a:schemeClr val="tx1"/>
              </a:solidFill>
            </a:endParaRPr>
          </a:p>
        </p:txBody>
      </p:sp>
      <p:sp>
        <p:nvSpPr>
          <p:cNvPr id="8" name="Segnaposto piè di pagina 7"/>
          <p:cNvSpPr>
            <a:spLocks noGrp="1"/>
          </p:cNvSpPr>
          <p:nvPr>
            <p:ph type="ftr" sz="quarter" idx="11"/>
          </p:nvPr>
        </p:nvSpPr>
        <p:spPr>
          <a:xfrm>
            <a:off x="35496" y="4803998"/>
            <a:ext cx="3744416" cy="273844"/>
          </a:xfrm>
        </p:spPr>
        <p:txBody>
          <a:bodyPr/>
          <a:lstStyle/>
          <a:p>
            <a:pPr algn="l"/>
            <a:r>
              <a:rPr lang="it-IT" sz="1000" dirty="0" smtClean="0">
                <a:solidFill>
                  <a:schemeClr val="tx1"/>
                </a:solidFill>
              </a:rPr>
              <a:t>Relatività &amp; Meccanica Quantistica - Carlo Cosmelli</a:t>
            </a:r>
            <a:endParaRPr lang="it-IT" sz="1000" dirty="0">
              <a:solidFill>
                <a:schemeClr val="tx1"/>
              </a:solidFill>
            </a:endParaRPr>
          </a:p>
        </p:txBody>
      </p:sp>
      <p:pic>
        <p:nvPicPr>
          <p:cNvPr id="6" name="Picture 3" descr="D:\Didattica\Coursera\Poster Philadelphia\logo RQM 4.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76256" y="123478"/>
            <a:ext cx="2128058" cy="120950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179512" y="555526"/>
            <a:ext cx="6553200" cy="584775"/>
          </a:xfrm>
          <a:prstGeom prst="rect">
            <a:avLst/>
          </a:prstGeom>
        </p:spPr>
        <p:txBody>
          <a:bodyPr wrap="square">
            <a:spAutoFit/>
          </a:bodyPr>
          <a:lstStyle/>
          <a:p>
            <a:r>
              <a:rPr lang="it-IT" sz="1600" dirty="0" smtClean="0"/>
              <a:t>Tuttavia, nella sequenza, potrebbero esserci due errori nella stessa posizione, che darebbero un risultato giusto. </a:t>
            </a:r>
            <a:endParaRPr lang="it-IT" sz="1600" dirty="0"/>
          </a:p>
        </p:txBody>
      </p:sp>
      <p:sp>
        <p:nvSpPr>
          <p:cNvPr id="11" name="Rectangle 10"/>
          <p:cNvSpPr/>
          <p:nvPr/>
        </p:nvSpPr>
        <p:spPr>
          <a:xfrm>
            <a:off x="654553" y="1181511"/>
            <a:ext cx="3521733" cy="338554"/>
          </a:xfrm>
          <a:prstGeom prst="rect">
            <a:avLst/>
          </a:prstGeom>
        </p:spPr>
        <p:txBody>
          <a:bodyPr wrap="none">
            <a:spAutoFit/>
          </a:bodyPr>
          <a:lstStyle/>
          <a:p>
            <a:r>
              <a:rPr lang="it-IT" sz="1600" dirty="0" smtClean="0"/>
              <a:t>Sequenza “giusta” : UUDU DUDU DDUD </a:t>
            </a:r>
            <a:endParaRPr lang="it-IT" sz="1600" dirty="0"/>
          </a:p>
        </p:txBody>
      </p:sp>
      <p:sp>
        <p:nvSpPr>
          <p:cNvPr id="12" name="Rectangle 11"/>
          <p:cNvSpPr/>
          <p:nvPr/>
        </p:nvSpPr>
        <p:spPr>
          <a:xfrm>
            <a:off x="2042890" y="1437521"/>
            <a:ext cx="2127505" cy="338554"/>
          </a:xfrm>
          <a:prstGeom prst="rect">
            <a:avLst/>
          </a:prstGeom>
        </p:spPr>
        <p:txBody>
          <a:bodyPr wrap="none">
            <a:spAutoFit/>
          </a:bodyPr>
          <a:lstStyle/>
          <a:p>
            <a:r>
              <a:rPr lang="it-IT" sz="1600" dirty="0" smtClean="0"/>
              <a:t>B : U</a:t>
            </a:r>
            <a:r>
              <a:rPr lang="it-IT" sz="1600" b="1" u="sng" dirty="0" smtClean="0"/>
              <a:t>D</a:t>
            </a:r>
            <a:r>
              <a:rPr lang="it-IT" sz="1600" dirty="0" smtClean="0"/>
              <a:t>DU DUD</a:t>
            </a:r>
            <a:r>
              <a:rPr lang="it-IT" sz="1600" b="1" u="sng" dirty="0" smtClean="0"/>
              <a:t>D</a:t>
            </a:r>
            <a:r>
              <a:rPr lang="it-IT" sz="1600" dirty="0" smtClean="0"/>
              <a:t> DD</a:t>
            </a:r>
            <a:r>
              <a:rPr lang="it-IT" sz="1600" b="1" u="sng" dirty="0" smtClean="0"/>
              <a:t>D</a:t>
            </a:r>
            <a:r>
              <a:rPr lang="it-IT" sz="1600" dirty="0" smtClean="0"/>
              <a:t>D </a:t>
            </a:r>
            <a:endParaRPr lang="it-IT" sz="1600" dirty="0"/>
          </a:p>
        </p:txBody>
      </p:sp>
      <p:sp>
        <p:nvSpPr>
          <p:cNvPr id="13" name="Rectangle 12"/>
          <p:cNvSpPr/>
          <p:nvPr/>
        </p:nvSpPr>
        <p:spPr>
          <a:xfrm>
            <a:off x="2011557" y="1735743"/>
            <a:ext cx="2154757" cy="338554"/>
          </a:xfrm>
          <a:prstGeom prst="rect">
            <a:avLst/>
          </a:prstGeom>
        </p:spPr>
        <p:txBody>
          <a:bodyPr wrap="none">
            <a:spAutoFit/>
          </a:bodyPr>
          <a:lstStyle/>
          <a:p>
            <a:r>
              <a:rPr lang="it-IT" sz="1600" dirty="0" smtClean="0"/>
              <a:t>G : UUD</a:t>
            </a:r>
            <a:r>
              <a:rPr lang="it-IT" sz="1600" b="1" u="sng" dirty="0" smtClean="0"/>
              <a:t>D</a:t>
            </a:r>
            <a:r>
              <a:rPr lang="it-IT" sz="1600" b="1" dirty="0" smtClean="0"/>
              <a:t> </a:t>
            </a:r>
            <a:r>
              <a:rPr lang="it-IT" sz="1600" dirty="0" smtClean="0"/>
              <a:t>DUD</a:t>
            </a:r>
            <a:r>
              <a:rPr lang="it-IT" sz="1600" b="1" u="sng" dirty="0" smtClean="0"/>
              <a:t>D</a:t>
            </a:r>
            <a:r>
              <a:rPr lang="it-IT" sz="1600" b="1" dirty="0" smtClean="0"/>
              <a:t> </a:t>
            </a:r>
            <a:r>
              <a:rPr lang="it-IT" sz="1600" dirty="0" smtClean="0"/>
              <a:t>D</a:t>
            </a:r>
            <a:r>
              <a:rPr lang="it-IT" sz="1600" b="1" u="sng" dirty="0" smtClean="0"/>
              <a:t>U</a:t>
            </a:r>
            <a:r>
              <a:rPr lang="it-IT" sz="1600" dirty="0" smtClean="0"/>
              <a:t>UD </a:t>
            </a:r>
            <a:endParaRPr lang="it-IT" sz="1600" dirty="0"/>
          </a:p>
        </p:txBody>
      </p:sp>
      <p:sp>
        <p:nvSpPr>
          <p:cNvPr id="14" name="Rectangle 13"/>
          <p:cNvSpPr/>
          <p:nvPr/>
        </p:nvSpPr>
        <p:spPr>
          <a:xfrm>
            <a:off x="987417" y="1991753"/>
            <a:ext cx="3033651" cy="338554"/>
          </a:xfrm>
          <a:prstGeom prst="rect">
            <a:avLst/>
          </a:prstGeom>
        </p:spPr>
        <p:txBody>
          <a:bodyPr wrap="none">
            <a:spAutoFit/>
          </a:bodyPr>
          <a:lstStyle/>
          <a:p>
            <a:r>
              <a:rPr lang="it-IT" sz="1600" dirty="0" smtClean="0"/>
              <a:t>Errori fra B e G:    E   E                 EE </a:t>
            </a:r>
            <a:endParaRPr lang="it-IT" sz="1600" dirty="0"/>
          </a:p>
        </p:txBody>
      </p:sp>
      <p:sp>
        <p:nvSpPr>
          <p:cNvPr id="16" name="Rectangle 15"/>
          <p:cNvSpPr/>
          <p:nvPr/>
        </p:nvSpPr>
        <p:spPr>
          <a:xfrm>
            <a:off x="4074781" y="1430943"/>
            <a:ext cx="2414122" cy="338554"/>
          </a:xfrm>
          <a:prstGeom prst="rect">
            <a:avLst/>
          </a:prstGeom>
        </p:spPr>
        <p:txBody>
          <a:bodyPr wrap="none">
            <a:spAutoFit/>
          </a:bodyPr>
          <a:lstStyle/>
          <a:p>
            <a:r>
              <a:rPr lang="it-IT" sz="1600" dirty="0" smtClean="0"/>
              <a:t>(3 errori nella sequenza B) </a:t>
            </a:r>
            <a:endParaRPr lang="it-IT" sz="1600" dirty="0"/>
          </a:p>
        </p:txBody>
      </p:sp>
      <p:sp>
        <p:nvSpPr>
          <p:cNvPr id="17" name="Rectangle 16"/>
          <p:cNvSpPr/>
          <p:nvPr/>
        </p:nvSpPr>
        <p:spPr>
          <a:xfrm>
            <a:off x="4081359" y="1753989"/>
            <a:ext cx="2431756" cy="338554"/>
          </a:xfrm>
          <a:prstGeom prst="rect">
            <a:avLst/>
          </a:prstGeom>
        </p:spPr>
        <p:txBody>
          <a:bodyPr wrap="none">
            <a:spAutoFit/>
          </a:bodyPr>
          <a:lstStyle/>
          <a:p>
            <a:r>
              <a:rPr lang="it-IT" sz="1600" dirty="0" smtClean="0"/>
              <a:t>(3 errori nella sequenza G) </a:t>
            </a:r>
            <a:endParaRPr lang="it-IT" sz="1600" dirty="0"/>
          </a:p>
        </p:txBody>
      </p:sp>
      <p:sp>
        <p:nvSpPr>
          <p:cNvPr id="18" name="Rectangle 17"/>
          <p:cNvSpPr/>
          <p:nvPr/>
        </p:nvSpPr>
        <p:spPr>
          <a:xfrm>
            <a:off x="4087938" y="2006162"/>
            <a:ext cx="1964192" cy="338554"/>
          </a:xfrm>
          <a:prstGeom prst="rect">
            <a:avLst/>
          </a:prstGeom>
        </p:spPr>
        <p:txBody>
          <a:bodyPr wrap="none">
            <a:spAutoFit/>
          </a:bodyPr>
          <a:lstStyle/>
          <a:p>
            <a:r>
              <a:rPr lang="it-IT" sz="1600" dirty="0" smtClean="0"/>
              <a:t>(4 errori totali &lt; 3+3) </a:t>
            </a:r>
            <a:endParaRPr lang="it-IT" sz="1600" dirty="0"/>
          </a:p>
        </p:txBody>
      </p:sp>
      <p:sp>
        <p:nvSpPr>
          <p:cNvPr id="19" name="Rectangle 18"/>
          <p:cNvSpPr/>
          <p:nvPr/>
        </p:nvSpPr>
        <p:spPr>
          <a:xfrm>
            <a:off x="182550" y="2439634"/>
            <a:ext cx="7053745" cy="338554"/>
          </a:xfrm>
          <a:prstGeom prst="rect">
            <a:avLst/>
          </a:prstGeom>
        </p:spPr>
        <p:txBody>
          <a:bodyPr wrap="square">
            <a:spAutoFit/>
          </a:bodyPr>
          <a:lstStyle/>
          <a:p>
            <a:r>
              <a:rPr lang="it-IT" sz="1600" dirty="0" smtClean="0"/>
              <a:t>Il numero degli errori totali sarà</a:t>
            </a:r>
            <a:r>
              <a:rPr lang="it-IT" sz="1600" b="1" dirty="0" smtClean="0"/>
              <a:t> minore o uguale</a:t>
            </a:r>
            <a:r>
              <a:rPr lang="it-IT" sz="1600" dirty="0" smtClean="0"/>
              <a:t> a quello del massimo teorico (½) </a:t>
            </a:r>
            <a:endParaRPr lang="it-IT" sz="1600" dirty="0"/>
          </a:p>
        </p:txBody>
      </p:sp>
      <p:sp>
        <p:nvSpPr>
          <p:cNvPr id="20" name="Rectangle 19"/>
          <p:cNvSpPr/>
          <p:nvPr/>
        </p:nvSpPr>
        <p:spPr>
          <a:xfrm>
            <a:off x="539552" y="2787774"/>
            <a:ext cx="7391400" cy="369332"/>
          </a:xfrm>
          <a:prstGeom prst="rect">
            <a:avLst/>
          </a:prstGeom>
        </p:spPr>
        <p:txBody>
          <a:bodyPr wrap="square">
            <a:spAutoFit/>
          </a:bodyPr>
          <a:lstStyle/>
          <a:p>
            <a:r>
              <a:rPr lang="it-IT" b="1" dirty="0" smtClean="0"/>
              <a:t>La disuguaglianza di Bell:                           E (località|60</a:t>
            </a:r>
            <a:r>
              <a:rPr lang="it-IT" b="1" baseline="30000" dirty="0" smtClean="0"/>
              <a:t>0</a:t>
            </a:r>
            <a:r>
              <a:rPr lang="it-IT" b="1" dirty="0" smtClean="0"/>
              <a:t>)  </a:t>
            </a:r>
            <a:r>
              <a:rPr lang="it-IT" b="1" dirty="0" smtClean="0">
                <a:sym typeface="Symbol"/>
              </a:rPr>
              <a:t></a:t>
            </a:r>
            <a:r>
              <a:rPr lang="it-IT" b="1" dirty="0" smtClean="0"/>
              <a:t>  ½  =  0,5</a:t>
            </a:r>
            <a:r>
              <a:rPr lang="it-IT" dirty="0" smtClean="0"/>
              <a:t> </a:t>
            </a:r>
            <a:endParaRPr lang="it-IT" dirty="0"/>
          </a:p>
        </p:txBody>
      </p:sp>
      <p:sp>
        <p:nvSpPr>
          <p:cNvPr id="22" name="Rectangle 21"/>
          <p:cNvSpPr/>
          <p:nvPr/>
        </p:nvSpPr>
        <p:spPr>
          <a:xfrm>
            <a:off x="546485" y="3107279"/>
            <a:ext cx="7391400" cy="369332"/>
          </a:xfrm>
          <a:prstGeom prst="rect">
            <a:avLst/>
          </a:prstGeom>
        </p:spPr>
        <p:txBody>
          <a:bodyPr wrap="square">
            <a:spAutoFit/>
          </a:bodyPr>
          <a:lstStyle/>
          <a:p>
            <a:r>
              <a:rPr lang="it-IT" b="1" dirty="0" smtClean="0"/>
              <a:t>La Meccanica Quantistica prevede:         E (QM, teoria|60</a:t>
            </a:r>
            <a:r>
              <a:rPr lang="it-IT" b="1" baseline="30000" dirty="0" smtClean="0"/>
              <a:t>0</a:t>
            </a:r>
            <a:r>
              <a:rPr lang="it-IT" b="1" dirty="0" smtClean="0"/>
              <a:t>) = sin</a:t>
            </a:r>
            <a:r>
              <a:rPr lang="it-IT" b="1" baseline="30000" dirty="0" smtClean="0"/>
              <a:t>2</a:t>
            </a:r>
            <a:r>
              <a:rPr lang="it-IT" b="1" dirty="0" smtClean="0">
                <a:sym typeface="Symbol"/>
              </a:rPr>
              <a:t> = </a:t>
            </a:r>
            <a:r>
              <a:rPr lang="it-IT" b="1" baseline="30000" dirty="0" smtClean="0"/>
              <a:t> </a:t>
            </a:r>
            <a:r>
              <a:rPr lang="it-IT" b="1" dirty="0" smtClean="0"/>
              <a:t>0,75</a:t>
            </a:r>
            <a:r>
              <a:rPr lang="it-IT" dirty="0" smtClean="0"/>
              <a:t> </a:t>
            </a:r>
            <a:endParaRPr lang="it-IT" dirty="0"/>
          </a:p>
        </p:txBody>
      </p:sp>
      <p:sp>
        <p:nvSpPr>
          <p:cNvPr id="21" name="CasellaDiTesto 20"/>
          <p:cNvSpPr txBox="1"/>
          <p:nvPr/>
        </p:nvSpPr>
        <p:spPr>
          <a:xfrm>
            <a:off x="490983" y="3553834"/>
            <a:ext cx="7679431" cy="1200329"/>
          </a:xfrm>
          <a:prstGeom prst="rect">
            <a:avLst/>
          </a:prstGeom>
          <a:noFill/>
        </p:spPr>
        <p:txBody>
          <a:bodyPr wrap="square" rtlCol="0">
            <a:spAutoFit/>
          </a:bodyPr>
          <a:lstStyle/>
          <a:p>
            <a:r>
              <a:rPr lang="it-IT" dirty="0" smtClean="0"/>
              <a:t>Bell trova che:</a:t>
            </a:r>
          </a:p>
          <a:p>
            <a:pPr>
              <a:lnSpc>
                <a:spcPct val="150000"/>
              </a:lnSpc>
            </a:pPr>
            <a:r>
              <a:rPr lang="it-IT" dirty="0" smtClean="0"/>
              <a:t>1. Se la realtà è locale devo avere un certo risultato [E(60</a:t>
            </a:r>
            <a:r>
              <a:rPr lang="it-IT" baseline="30000" dirty="0" smtClean="0"/>
              <a:t>0</a:t>
            </a:r>
            <a:r>
              <a:rPr lang="it-IT" dirty="0" smtClean="0"/>
              <a:t>)</a:t>
            </a:r>
            <a:r>
              <a:rPr lang="it-IT" baseline="30000" dirty="0" smtClean="0"/>
              <a:t> </a:t>
            </a:r>
            <a:r>
              <a:rPr lang="it-IT" dirty="0" smtClean="0">
                <a:sym typeface="Symbol"/>
              </a:rPr>
              <a:t> 50%]</a:t>
            </a:r>
          </a:p>
          <a:p>
            <a:pPr>
              <a:lnSpc>
                <a:spcPct val="150000"/>
              </a:lnSpc>
            </a:pPr>
            <a:r>
              <a:rPr lang="it-IT" dirty="0" smtClean="0">
                <a:sym typeface="Symbol"/>
              </a:rPr>
              <a:t>2. La MQ deve dare </a:t>
            </a:r>
            <a:r>
              <a:rPr lang="it-IT" dirty="0"/>
              <a:t>E(60</a:t>
            </a:r>
            <a:r>
              <a:rPr lang="it-IT" baseline="30000" dirty="0"/>
              <a:t>0</a:t>
            </a:r>
            <a:r>
              <a:rPr lang="it-IT" dirty="0" smtClean="0"/>
              <a:t>)</a:t>
            </a:r>
            <a:r>
              <a:rPr lang="it-IT" dirty="0" smtClean="0">
                <a:sym typeface="Symbol"/>
              </a:rPr>
              <a:t>= 75%, quindi NON PUO’ essere locale.</a:t>
            </a:r>
            <a:endParaRPr lang="en-US" dirty="0"/>
          </a:p>
        </p:txBody>
      </p:sp>
    </p:spTree>
    <p:extLst>
      <p:ext uri="{BB962C8B-B14F-4D97-AF65-F5344CB8AC3E}">
        <p14:creationId xmlns:p14="http://schemas.microsoft.com/office/powerpoint/2010/main" val="1464909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9" name="Rectangle 30"/>
              <p:cNvSpPr/>
              <p:nvPr/>
            </p:nvSpPr>
            <p:spPr>
              <a:xfrm>
                <a:off x="35496" y="487025"/>
                <a:ext cx="7272808" cy="4259371"/>
              </a:xfrm>
              <a:prstGeom prst="rect">
                <a:avLst/>
              </a:prstGeom>
            </p:spPr>
            <p:txBody>
              <a:bodyPr wrap="square">
                <a:spAutoFit/>
              </a:bodyPr>
              <a:lstStyle/>
              <a:p>
                <a:r>
                  <a:rPr lang="it-IT" sz="1600" dirty="0" smtClean="0"/>
                  <a:t>I cristalli fanno un certo angolo </a:t>
                </a:r>
                <a:r>
                  <a:rPr lang="it-IT" sz="1600" dirty="0" smtClean="0">
                    <a:sym typeface="Symbol"/>
                  </a:rPr>
                  <a:t> (P1,P2)                      C1 e C2 ? </a:t>
                </a:r>
              </a:p>
              <a:p>
                <a:endParaRPr lang="it-IT" sz="1600" dirty="0">
                  <a:sym typeface="Symbol"/>
                </a:endParaRPr>
              </a:p>
              <a:p>
                <a:r>
                  <a:rPr lang="it-IT" sz="1600" dirty="0" smtClean="0">
                    <a:sym typeface="Symbol"/>
                  </a:rPr>
                  <a:t>Qual è il punto: se l’angolo è «0», i contatori danno sempre lo stesso risultato.</a:t>
                </a:r>
              </a:p>
              <a:p>
                <a:r>
                  <a:rPr lang="it-IT" sz="1600" dirty="0" smtClean="0">
                    <a:sym typeface="Symbol"/>
                  </a:rPr>
                  <a:t>Se l’angolo è 90</a:t>
                </a:r>
                <a:r>
                  <a:rPr lang="it-IT" sz="1600" baseline="30000" dirty="0" smtClean="0">
                    <a:sym typeface="Symbol"/>
                  </a:rPr>
                  <a:t>0 </a:t>
                </a:r>
                <a:r>
                  <a:rPr lang="it-IT" sz="1600" dirty="0" smtClean="0">
                    <a:sym typeface="Symbol"/>
                  </a:rPr>
                  <a:t>i contatori danno sempre un risultato differente.</a:t>
                </a:r>
              </a:p>
              <a:p>
                <a:r>
                  <a:rPr lang="it-IT" sz="1600" dirty="0" smtClean="0">
                    <a:sym typeface="Symbol"/>
                  </a:rPr>
                  <a:t>Se l’angolo è intermedio…qualche volta saranno in accordo, qualche volta no.</a:t>
                </a:r>
              </a:p>
              <a:p>
                <a:endParaRPr lang="it-IT" sz="1600" dirty="0">
                  <a:sym typeface="Symbol"/>
                </a:endParaRPr>
              </a:p>
              <a:p>
                <a:r>
                  <a:rPr lang="it-IT" sz="1600" dirty="0" smtClean="0">
                    <a:sym typeface="Symbol"/>
                  </a:rPr>
                  <a:t>Bell calcola la Probabilità dei casi in cui, per ogni angolo , ho una risposta </a:t>
                </a:r>
                <a:r>
                  <a:rPr lang="it-IT" sz="1600" u="sng" dirty="0" smtClean="0">
                    <a:sym typeface="Symbol"/>
                  </a:rPr>
                  <a:t>differente</a:t>
                </a:r>
                <a:r>
                  <a:rPr lang="it-IT" sz="1600" dirty="0" smtClean="0">
                    <a:sym typeface="Symbol"/>
                  </a:rPr>
                  <a:t> per i due contatori, cioè ho un </a:t>
                </a:r>
                <a:r>
                  <a:rPr lang="it-IT" sz="1600" b="1" dirty="0" smtClean="0">
                    <a:sym typeface="Symbol"/>
                  </a:rPr>
                  <a:t>ERRORE</a:t>
                </a:r>
                <a:r>
                  <a:rPr lang="it-IT" sz="1600" dirty="0" smtClean="0">
                    <a:sym typeface="Symbol"/>
                  </a:rPr>
                  <a:t>,  senza fare nessuna ipotesi su alcuna teoria fisica, ipotizzando solo la definizione di probabilità. </a:t>
                </a:r>
              </a:p>
              <a:p>
                <a:pPr algn="ctr"/>
                <a:r>
                  <a:rPr lang="it-IT" sz="1600" b="1" dirty="0" smtClean="0"/>
                  <a:t>Probabilità (teorica):  </a:t>
                </a:r>
                <a14:m>
                  <m:oMath xmlns:m="http://schemas.openxmlformats.org/officeDocument/2006/math">
                    <m:r>
                      <a:rPr lang="it-IT" sz="1600" b="1" i="1" smtClean="0">
                        <a:latin typeface="Cambria Math"/>
                      </a:rPr>
                      <m:t>𝑷</m:t>
                    </m:r>
                    <m:d>
                      <m:dPr>
                        <m:ctrlPr>
                          <a:rPr lang="it-IT" sz="1600" b="1" i="1" smtClean="0">
                            <a:latin typeface="Cambria Math" panose="02040503050406030204" pitchFamily="18" charset="0"/>
                          </a:rPr>
                        </m:ctrlPr>
                      </m:dPr>
                      <m:e>
                        <m:r>
                          <a:rPr lang="it-IT" sz="1600" b="1" i="1" smtClean="0">
                            <a:latin typeface="Cambria Math"/>
                          </a:rPr>
                          <m:t>𝑬</m:t>
                        </m:r>
                      </m:e>
                    </m:d>
                    <m:r>
                      <a:rPr lang="it-IT" sz="1600" b="1" i="1" smtClean="0">
                        <a:latin typeface="Cambria Math"/>
                      </a:rPr>
                      <m:t>= </m:t>
                    </m:r>
                    <m:f>
                      <m:fPr>
                        <m:ctrlPr>
                          <a:rPr lang="it-IT" sz="1600" b="1" i="1" smtClean="0">
                            <a:latin typeface="Cambria Math" panose="02040503050406030204" pitchFamily="18" charset="0"/>
                          </a:rPr>
                        </m:ctrlPr>
                      </m:fPr>
                      <m:num>
                        <m:sSub>
                          <m:sSubPr>
                            <m:ctrlPr>
                              <a:rPr lang="it-IT" sz="1600" b="1" i="1" smtClean="0">
                                <a:latin typeface="Cambria Math" panose="02040503050406030204" pitchFamily="18" charset="0"/>
                              </a:rPr>
                            </m:ctrlPr>
                          </m:sSubPr>
                          <m:e>
                            <m:r>
                              <a:rPr lang="it-IT" sz="1600" b="1" i="1" smtClean="0">
                                <a:latin typeface="Cambria Math"/>
                              </a:rPr>
                              <m:t>𝑵</m:t>
                            </m:r>
                          </m:e>
                          <m:sub>
                            <m:r>
                              <a:rPr lang="it-IT" sz="1600" b="1" i="1" smtClean="0">
                                <a:latin typeface="Cambria Math"/>
                              </a:rPr>
                              <m:t>𝑬</m:t>
                            </m:r>
                          </m:sub>
                        </m:sSub>
                      </m:num>
                      <m:den>
                        <m:sSub>
                          <m:sSubPr>
                            <m:ctrlPr>
                              <a:rPr lang="it-IT" sz="1600" b="1" i="1" smtClean="0">
                                <a:latin typeface="Cambria Math" panose="02040503050406030204" pitchFamily="18" charset="0"/>
                              </a:rPr>
                            </m:ctrlPr>
                          </m:sSubPr>
                          <m:e>
                            <m:r>
                              <a:rPr lang="it-IT" sz="1600" b="1" i="1" smtClean="0">
                                <a:latin typeface="Cambria Math"/>
                              </a:rPr>
                              <m:t>𝑵</m:t>
                            </m:r>
                          </m:e>
                          <m:sub>
                            <m:r>
                              <a:rPr lang="it-IT" sz="1600" b="1" i="1" smtClean="0">
                                <a:latin typeface="Cambria Math"/>
                              </a:rPr>
                              <m:t>𝑻</m:t>
                            </m:r>
                          </m:sub>
                        </m:sSub>
                      </m:den>
                    </m:f>
                  </m:oMath>
                </a14:m>
                <a:r>
                  <a:rPr lang="it-IT" sz="1600" b="1" dirty="0" smtClean="0"/>
                  <a:t>  </a:t>
                </a:r>
              </a:p>
              <a:p>
                <a:r>
                  <a:rPr lang="it-IT" sz="1600" dirty="0" smtClean="0">
                    <a:sym typeface="Symbol"/>
                  </a:rPr>
                  <a:t>Bell calcola </a:t>
                </a:r>
                <a:r>
                  <a:rPr lang="it-IT" sz="1600" dirty="0">
                    <a:sym typeface="Symbol"/>
                  </a:rPr>
                  <a:t>che la Probabilità dei avere degli </a:t>
                </a:r>
                <a:r>
                  <a:rPr lang="it-IT" sz="1600" dirty="0" smtClean="0">
                    <a:sym typeface="Symbol"/>
                  </a:rPr>
                  <a:t>«</a:t>
                </a:r>
                <a:r>
                  <a:rPr lang="it-IT" sz="1600" b="1" dirty="0" smtClean="0">
                    <a:sym typeface="Symbol"/>
                  </a:rPr>
                  <a:t>Errori</a:t>
                </a:r>
                <a:r>
                  <a:rPr lang="it-IT" sz="1600" dirty="0" smtClean="0">
                    <a:sym typeface="Symbol"/>
                  </a:rPr>
                  <a:t>», </a:t>
                </a:r>
                <a:r>
                  <a:rPr lang="it-IT" sz="1600" dirty="0">
                    <a:sym typeface="Symbol"/>
                  </a:rPr>
                  <a:t>per un angolo di </a:t>
                </a:r>
                <a:r>
                  <a:rPr lang="it-IT" sz="1600" dirty="0" smtClean="0">
                    <a:sym typeface="Symbol"/>
                  </a:rPr>
                  <a:t>60</a:t>
                </a:r>
                <a:r>
                  <a:rPr lang="it-IT" sz="1600" baseline="30000" dirty="0" smtClean="0">
                    <a:sym typeface="Symbol"/>
                  </a:rPr>
                  <a:t>0</a:t>
                </a:r>
                <a:r>
                  <a:rPr lang="it-IT" sz="1600" dirty="0" smtClean="0">
                    <a:sym typeface="Symbol"/>
                  </a:rPr>
                  <a:t>, che sarà:</a:t>
                </a:r>
                <a:endParaRPr lang="it-IT" sz="1600" dirty="0">
                  <a:sym typeface="Symbol"/>
                </a:endParaRPr>
              </a:p>
              <a:p>
                <a:endParaRPr lang="it-IT" sz="1600" dirty="0">
                  <a:sym typeface="Symbol"/>
                </a:endParaRPr>
              </a:p>
              <a:p>
                <a:pPr algn="ctr"/>
                <a:r>
                  <a:rPr lang="it-IT" b="1" dirty="0" smtClean="0">
                    <a:sym typeface="Symbol"/>
                  </a:rPr>
                  <a:t>P[C1≠C2; E;  =</a:t>
                </a:r>
                <a:r>
                  <a:rPr lang="it-IT" b="1" dirty="0">
                    <a:sym typeface="Symbol"/>
                  </a:rPr>
                  <a:t> 60</a:t>
                </a:r>
                <a:r>
                  <a:rPr lang="it-IT" b="1" baseline="30000" dirty="0">
                    <a:sym typeface="Symbol"/>
                  </a:rPr>
                  <a:t>0</a:t>
                </a:r>
                <a:r>
                  <a:rPr lang="it-IT" b="1" dirty="0" smtClean="0">
                    <a:sym typeface="Symbol"/>
                  </a:rPr>
                  <a:t>) ≤ ½ = 0,5 = 50%</a:t>
                </a:r>
              </a:p>
              <a:p>
                <a:pPr>
                  <a:spcBef>
                    <a:spcPts val="500"/>
                  </a:spcBef>
                  <a:spcAft>
                    <a:spcPts val="500"/>
                  </a:spcAft>
                </a:pPr>
                <a:r>
                  <a:rPr lang="it-IT" sz="1600" dirty="0" smtClean="0">
                    <a:sym typeface="Symbol"/>
                  </a:rPr>
                  <a:t>Il calcolo non è semplicissimo…il fatto che la probabilità sia «minore» di un certo numero viene perché bisogna considerare i casi in cui entrambi i contatori daranno un risultato «sbagliato» rispetto alla direzione di riferimento.</a:t>
                </a:r>
                <a:endParaRPr lang="it-IT" sz="1600" dirty="0"/>
              </a:p>
            </p:txBody>
          </p:sp>
        </mc:Choice>
        <mc:Fallback xmlns="">
          <p:sp>
            <p:nvSpPr>
              <p:cNvPr id="69" name="Rectangle 30"/>
              <p:cNvSpPr>
                <a:spLocks noRot="1" noChangeAspect="1" noMove="1" noResize="1" noEditPoints="1" noAdjustHandles="1" noChangeArrowheads="1" noChangeShapeType="1" noTextEdit="1"/>
              </p:cNvSpPr>
              <p:nvPr/>
            </p:nvSpPr>
            <p:spPr>
              <a:xfrm>
                <a:off x="35496" y="487025"/>
                <a:ext cx="7272808" cy="4259371"/>
              </a:xfrm>
              <a:prstGeom prst="rect">
                <a:avLst/>
              </a:prstGeom>
              <a:blipFill rotWithShape="1">
                <a:blip r:embed="rId3"/>
                <a:stretch>
                  <a:fillRect l="-503" t="-572" r="-671" b="-1001"/>
                </a:stretch>
              </a:blipFill>
            </p:spPr>
            <p:txBody>
              <a:bodyPr/>
              <a:lstStyle/>
              <a:p>
                <a:r>
                  <a:rPr lang="en-US">
                    <a:noFill/>
                  </a:rPr>
                  <a:t> </a:t>
                </a:r>
              </a:p>
            </p:txBody>
          </p:sp>
        </mc:Fallback>
      </mc:AlternateContent>
      <p:sp>
        <p:nvSpPr>
          <p:cNvPr id="9" name="Rettangolo 8"/>
          <p:cNvSpPr/>
          <p:nvPr/>
        </p:nvSpPr>
        <p:spPr>
          <a:xfrm>
            <a:off x="0" y="0"/>
            <a:ext cx="9144000" cy="483518"/>
          </a:xfrm>
          <a:prstGeom prst="rect">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ctrTitle"/>
          </p:nvPr>
        </p:nvSpPr>
        <p:spPr>
          <a:xfrm>
            <a:off x="0" y="918"/>
            <a:ext cx="5076056" cy="410592"/>
          </a:xfrm>
        </p:spPr>
        <p:txBody>
          <a:bodyPr>
            <a:noAutofit/>
          </a:bodyPr>
          <a:lstStyle/>
          <a:p>
            <a:pPr algn="l"/>
            <a:r>
              <a:rPr lang="it-IT" sz="2000" b="1" dirty="0" smtClean="0"/>
              <a:t>La misura con un angolo </a:t>
            </a:r>
            <a:r>
              <a:rPr lang="it-IT" sz="2000" b="1" dirty="0" smtClean="0">
                <a:sym typeface="Symbol"/>
              </a:rPr>
              <a:t> fra i cristalli</a:t>
            </a:r>
            <a:endParaRPr lang="it-IT" sz="2400" b="1" dirty="0"/>
          </a:p>
        </p:txBody>
      </p:sp>
      <p:sp>
        <p:nvSpPr>
          <p:cNvPr id="7" name="Segnaposto numero diapositiva 6"/>
          <p:cNvSpPr>
            <a:spLocks noGrp="1"/>
          </p:cNvSpPr>
          <p:nvPr>
            <p:ph type="sldNum" sz="quarter" idx="12"/>
          </p:nvPr>
        </p:nvSpPr>
        <p:spPr>
          <a:xfrm>
            <a:off x="8748464" y="4803998"/>
            <a:ext cx="298376" cy="252759"/>
          </a:xfrm>
        </p:spPr>
        <p:txBody>
          <a:bodyPr/>
          <a:lstStyle/>
          <a:p>
            <a:fld id="{2BFC0026-57C0-4FBE-A77A-58B0CFCFBA7E}" type="slidenum">
              <a:rPr lang="it-IT" sz="1000" smtClean="0">
                <a:solidFill>
                  <a:schemeClr val="tx1"/>
                </a:solidFill>
              </a:rPr>
              <a:pPr/>
              <a:t>13</a:t>
            </a:fld>
            <a:endParaRPr lang="it-IT" sz="1000" dirty="0">
              <a:solidFill>
                <a:schemeClr val="tx1"/>
              </a:solidFill>
            </a:endParaRPr>
          </a:p>
        </p:txBody>
      </p:sp>
      <p:sp>
        <p:nvSpPr>
          <p:cNvPr id="8" name="Segnaposto piè di pagina 7"/>
          <p:cNvSpPr>
            <a:spLocks noGrp="1"/>
          </p:cNvSpPr>
          <p:nvPr>
            <p:ph type="ftr" sz="quarter" idx="11"/>
          </p:nvPr>
        </p:nvSpPr>
        <p:spPr>
          <a:xfrm>
            <a:off x="19593" y="4888754"/>
            <a:ext cx="3744416" cy="273844"/>
          </a:xfrm>
        </p:spPr>
        <p:txBody>
          <a:bodyPr/>
          <a:lstStyle/>
          <a:p>
            <a:pPr algn="l"/>
            <a:r>
              <a:rPr lang="it-IT" sz="1000" dirty="0" smtClean="0">
                <a:solidFill>
                  <a:schemeClr val="tx1"/>
                </a:solidFill>
              </a:rPr>
              <a:t>Relatività &amp; Meccanica Quantistica - Carlo Cosmelli</a:t>
            </a:r>
            <a:endParaRPr lang="it-IT" sz="1000" dirty="0">
              <a:solidFill>
                <a:schemeClr val="tx1"/>
              </a:solidFill>
            </a:endParaRPr>
          </a:p>
        </p:txBody>
      </p:sp>
      <p:pic>
        <p:nvPicPr>
          <p:cNvPr id="6" name="Picture 3" descr="D:\Didattica\Coursera\Poster Philadelphia\logo RQM 4.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236296" y="0"/>
            <a:ext cx="1907704" cy="1084262"/>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1" name="Gruppo 10"/>
          <p:cNvGrpSpPr/>
          <p:nvPr/>
        </p:nvGrpSpPr>
        <p:grpSpPr>
          <a:xfrm>
            <a:off x="3548487" y="483518"/>
            <a:ext cx="741205" cy="391642"/>
            <a:chOff x="4234319" y="1123383"/>
            <a:chExt cx="741205" cy="391642"/>
          </a:xfrm>
        </p:grpSpPr>
        <p:grpSp>
          <p:nvGrpSpPr>
            <p:cNvPr id="64" name="Gruppo 63"/>
            <p:cNvGrpSpPr/>
            <p:nvPr/>
          </p:nvGrpSpPr>
          <p:grpSpPr>
            <a:xfrm>
              <a:off x="4234319" y="1123383"/>
              <a:ext cx="741205" cy="391642"/>
              <a:chOff x="4488706" y="3067664"/>
              <a:chExt cx="741205" cy="391642"/>
            </a:xfrm>
          </p:grpSpPr>
          <p:grpSp>
            <p:nvGrpSpPr>
              <p:cNvPr id="65" name="Gruppo 64"/>
              <p:cNvGrpSpPr/>
              <p:nvPr/>
            </p:nvGrpSpPr>
            <p:grpSpPr>
              <a:xfrm>
                <a:off x="4488706" y="3067664"/>
                <a:ext cx="277370" cy="391642"/>
                <a:chOff x="3961283" y="3052916"/>
                <a:chExt cx="277370" cy="391642"/>
              </a:xfrm>
            </p:grpSpPr>
            <p:cxnSp>
              <p:nvCxnSpPr>
                <p:cNvPr id="71" name="Connettore 2 70"/>
                <p:cNvCxnSpPr/>
                <p:nvPr/>
              </p:nvCxnSpPr>
              <p:spPr>
                <a:xfrm flipH="1" flipV="1">
                  <a:off x="3961283" y="3127189"/>
                  <a:ext cx="277370" cy="317369"/>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2" name="Connettore 2 71"/>
                <p:cNvCxnSpPr/>
                <p:nvPr/>
              </p:nvCxnSpPr>
              <p:spPr>
                <a:xfrm flipH="1" flipV="1">
                  <a:off x="4238652" y="3052916"/>
                  <a:ext cx="1" cy="391641"/>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70" name="Freccia a destra 69"/>
              <p:cNvSpPr/>
              <p:nvPr/>
            </p:nvSpPr>
            <p:spPr>
              <a:xfrm>
                <a:off x="4941880" y="3238078"/>
                <a:ext cx="288031" cy="100354"/>
              </a:xfrm>
              <a:prstGeom prst="rightArrow">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Arco 14"/>
            <p:cNvSpPr/>
            <p:nvPr/>
          </p:nvSpPr>
          <p:spPr>
            <a:xfrm rot="18935964">
              <a:off x="4331363" y="1348652"/>
              <a:ext cx="216024" cy="158684"/>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785860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ttangolo 8"/>
          <p:cNvSpPr/>
          <p:nvPr/>
        </p:nvSpPr>
        <p:spPr>
          <a:xfrm>
            <a:off x="0" y="0"/>
            <a:ext cx="9144000" cy="483518"/>
          </a:xfrm>
          <a:prstGeom prst="rect">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ctrTitle"/>
          </p:nvPr>
        </p:nvSpPr>
        <p:spPr>
          <a:xfrm>
            <a:off x="0" y="918"/>
            <a:ext cx="5076056" cy="410592"/>
          </a:xfrm>
        </p:spPr>
        <p:txBody>
          <a:bodyPr>
            <a:noAutofit/>
          </a:bodyPr>
          <a:lstStyle/>
          <a:p>
            <a:pPr algn="l"/>
            <a:r>
              <a:rPr lang="it-IT" sz="2000" b="1" dirty="0" smtClean="0"/>
              <a:t>La misura (ipotetica) di Bell</a:t>
            </a:r>
            <a:endParaRPr lang="it-IT" sz="2400" b="1" dirty="0"/>
          </a:p>
        </p:txBody>
      </p:sp>
      <p:sp>
        <p:nvSpPr>
          <p:cNvPr id="7" name="Segnaposto numero diapositiva 6"/>
          <p:cNvSpPr>
            <a:spLocks noGrp="1"/>
          </p:cNvSpPr>
          <p:nvPr>
            <p:ph type="sldNum" sz="quarter" idx="12"/>
          </p:nvPr>
        </p:nvSpPr>
        <p:spPr>
          <a:xfrm>
            <a:off x="8748464" y="4803998"/>
            <a:ext cx="298376" cy="252759"/>
          </a:xfrm>
        </p:spPr>
        <p:txBody>
          <a:bodyPr/>
          <a:lstStyle/>
          <a:p>
            <a:fld id="{2BFC0026-57C0-4FBE-A77A-58B0CFCFBA7E}" type="slidenum">
              <a:rPr lang="it-IT" sz="1000" smtClean="0">
                <a:solidFill>
                  <a:schemeClr val="tx1"/>
                </a:solidFill>
              </a:rPr>
              <a:pPr/>
              <a:t>14</a:t>
            </a:fld>
            <a:endParaRPr lang="it-IT" sz="1000" dirty="0">
              <a:solidFill>
                <a:schemeClr val="tx1"/>
              </a:solidFill>
            </a:endParaRPr>
          </a:p>
        </p:txBody>
      </p:sp>
      <p:sp>
        <p:nvSpPr>
          <p:cNvPr id="8" name="Segnaposto piè di pagina 7"/>
          <p:cNvSpPr>
            <a:spLocks noGrp="1"/>
          </p:cNvSpPr>
          <p:nvPr>
            <p:ph type="ftr" sz="quarter" idx="11"/>
          </p:nvPr>
        </p:nvSpPr>
        <p:spPr>
          <a:xfrm>
            <a:off x="35496" y="4803998"/>
            <a:ext cx="3744416" cy="273844"/>
          </a:xfrm>
        </p:spPr>
        <p:txBody>
          <a:bodyPr/>
          <a:lstStyle/>
          <a:p>
            <a:pPr algn="l"/>
            <a:r>
              <a:rPr lang="it-IT" sz="1000" dirty="0" smtClean="0">
                <a:solidFill>
                  <a:schemeClr val="tx1"/>
                </a:solidFill>
              </a:rPr>
              <a:t>Relatività &amp; Meccanica Quantistica - Carlo Cosmelli</a:t>
            </a:r>
            <a:endParaRPr lang="it-IT" sz="1000" dirty="0">
              <a:solidFill>
                <a:schemeClr val="tx1"/>
              </a:solidFill>
            </a:endParaRPr>
          </a:p>
        </p:txBody>
      </p:sp>
      <p:pic>
        <p:nvPicPr>
          <p:cNvPr id="6" name="Picture 3" descr="D:\Didattica\Coursera\Poster Philadelphia\logo RQM 4.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15942" y="0"/>
            <a:ext cx="2128058" cy="1209502"/>
          </a:xfrm>
          <a:prstGeom prst="rect">
            <a:avLst/>
          </a:prstGeom>
          <a:noFill/>
          <a:ln>
            <a:no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Rettangolo 2"/>
              <p:cNvSpPr/>
              <p:nvPr/>
            </p:nvSpPr>
            <p:spPr>
              <a:xfrm>
                <a:off x="63739" y="411510"/>
                <a:ext cx="7604606" cy="2196627"/>
              </a:xfrm>
              <a:prstGeom prst="rect">
                <a:avLst/>
              </a:prstGeom>
            </p:spPr>
            <p:txBody>
              <a:bodyPr wrap="square">
                <a:spAutoFit/>
              </a:bodyPr>
              <a:lstStyle/>
              <a:p>
                <a:r>
                  <a:rPr lang="it-IT" sz="1600" dirty="0" smtClean="0">
                    <a:sym typeface="Symbol"/>
                  </a:rPr>
                  <a:t>Come si può fare l’esperimento?  Misurando la «frequenza» per tanti eventi:</a:t>
                </a:r>
              </a:p>
              <a:p>
                <a:r>
                  <a:rPr lang="it-IT" sz="1600" dirty="0"/>
                  <a:t>Frequenza (sperimentale) </a:t>
                </a:r>
                <a14:m>
                  <m:oMath xmlns:m="http://schemas.openxmlformats.org/officeDocument/2006/math">
                    <m:r>
                      <a:rPr lang="it-IT" sz="1600" i="1">
                        <a:latin typeface="Cambria Math"/>
                      </a:rPr>
                      <m:t>𝑓</m:t>
                    </m:r>
                    <m:d>
                      <m:dPr>
                        <m:ctrlPr>
                          <a:rPr lang="it-IT" sz="1600" i="1">
                            <a:latin typeface="Cambria Math" panose="02040503050406030204" pitchFamily="18" charset="0"/>
                          </a:rPr>
                        </m:ctrlPr>
                      </m:dPr>
                      <m:e>
                        <m:r>
                          <a:rPr lang="it-IT" sz="1600" i="1">
                            <a:latin typeface="Cambria Math"/>
                          </a:rPr>
                          <m:t>𝐸</m:t>
                        </m:r>
                      </m:e>
                    </m:d>
                    <m:r>
                      <a:rPr lang="it-IT" sz="1600">
                        <a:latin typeface="Cambria Math"/>
                      </a:rPr>
                      <m:t>=</m:t>
                    </m:r>
                    <m:f>
                      <m:fPr>
                        <m:ctrlPr>
                          <a:rPr lang="it-IT" sz="1600" i="1">
                            <a:latin typeface="Cambria Math" panose="02040503050406030204" pitchFamily="18" charset="0"/>
                          </a:rPr>
                        </m:ctrlPr>
                      </m:fPr>
                      <m:num>
                        <m:sSub>
                          <m:sSubPr>
                            <m:ctrlPr>
                              <a:rPr lang="it-IT" sz="1600" i="1">
                                <a:latin typeface="Cambria Math" panose="02040503050406030204" pitchFamily="18" charset="0"/>
                              </a:rPr>
                            </m:ctrlPr>
                          </m:sSubPr>
                          <m:e>
                            <m:r>
                              <a:rPr lang="it-IT" sz="1600" i="1">
                                <a:latin typeface="Cambria Math"/>
                              </a:rPr>
                              <m:t>𝑁</m:t>
                            </m:r>
                          </m:e>
                          <m:sub>
                            <m:r>
                              <a:rPr lang="it-IT" sz="1600" i="1">
                                <a:latin typeface="Cambria Math"/>
                              </a:rPr>
                              <m:t>𝐸</m:t>
                            </m:r>
                          </m:sub>
                        </m:sSub>
                        <m:d>
                          <m:dPr>
                            <m:ctrlPr>
                              <a:rPr lang="it-IT" sz="1600" i="1">
                                <a:latin typeface="Cambria Math" panose="02040503050406030204" pitchFamily="18" charset="0"/>
                              </a:rPr>
                            </m:ctrlPr>
                          </m:dPr>
                          <m:e>
                            <m:r>
                              <a:rPr lang="it-IT" sz="1600" i="1">
                                <a:latin typeface="Cambria Math"/>
                              </a:rPr>
                              <m:t>𝑚𝑖𝑠𝑢𝑟𝑎𝑡𝑖</m:t>
                            </m:r>
                          </m:e>
                        </m:d>
                      </m:num>
                      <m:den>
                        <m:sSub>
                          <m:sSubPr>
                            <m:ctrlPr>
                              <a:rPr lang="it-IT" sz="1600" i="1">
                                <a:latin typeface="Cambria Math" panose="02040503050406030204" pitchFamily="18" charset="0"/>
                              </a:rPr>
                            </m:ctrlPr>
                          </m:sSubPr>
                          <m:e>
                            <m:r>
                              <a:rPr lang="it-IT" sz="1600" i="1">
                                <a:latin typeface="Cambria Math"/>
                              </a:rPr>
                              <m:t>𝑁</m:t>
                            </m:r>
                          </m:e>
                          <m:sub>
                            <m:r>
                              <a:rPr lang="it-IT" sz="1600" i="1">
                                <a:latin typeface="Cambria Math"/>
                              </a:rPr>
                              <m:t>𝑇</m:t>
                            </m:r>
                          </m:sub>
                        </m:sSub>
                        <m:d>
                          <m:dPr>
                            <m:ctrlPr>
                              <a:rPr lang="it-IT" sz="1600" i="1">
                                <a:latin typeface="Cambria Math" panose="02040503050406030204" pitchFamily="18" charset="0"/>
                              </a:rPr>
                            </m:ctrlPr>
                          </m:dPr>
                          <m:e>
                            <m:r>
                              <a:rPr lang="it-IT" sz="1600" i="1">
                                <a:latin typeface="Cambria Math"/>
                              </a:rPr>
                              <m:t>𝑒𝑣𝑒𝑛𝑡𝑖</m:t>
                            </m:r>
                            <m:r>
                              <a:rPr lang="it-IT" sz="1600" i="1">
                                <a:latin typeface="Cambria Math"/>
                              </a:rPr>
                              <m:t> </m:t>
                            </m:r>
                            <m:r>
                              <a:rPr lang="it-IT" sz="1600" i="1">
                                <a:latin typeface="Cambria Math"/>
                              </a:rPr>
                              <m:t>𝑡𝑜𝑡𝑎𝑙𝑖</m:t>
                            </m:r>
                          </m:e>
                        </m:d>
                      </m:den>
                    </m:f>
                  </m:oMath>
                </a14:m>
                <a:r>
                  <a:rPr lang="it-IT" sz="1600" dirty="0" smtClean="0">
                    <a:sym typeface="Symbol"/>
                  </a:rPr>
                  <a:t>      se </a:t>
                </a:r>
                <a:r>
                  <a:rPr lang="it-IT" sz="1600" i="1" dirty="0" smtClean="0">
                    <a:sym typeface="Symbol"/>
                  </a:rPr>
                  <a:t>N</a:t>
                </a:r>
                <a:r>
                  <a:rPr lang="it-IT" sz="1600" i="1" baseline="-25000" dirty="0" smtClean="0">
                    <a:sym typeface="Symbol"/>
                  </a:rPr>
                  <a:t>T</a:t>
                </a:r>
                <a:r>
                  <a:rPr lang="it-IT" sz="1600" baseline="-25000" dirty="0" smtClean="0">
                    <a:sym typeface="Symbol"/>
                  </a:rPr>
                  <a:t> </a:t>
                </a:r>
                <a:r>
                  <a:rPr lang="it-IT" sz="1600" dirty="0" smtClean="0">
                    <a:sym typeface="Symbol"/>
                  </a:rPr>
                  <a:t> è grande  </a:t>
                </a:r>
                <a:r>
                  <a:rPr lang="it-IT" sz="1600" i="1" dirty="0" smtClean="0">
                    <a:sym typeface="Symbol"/>
                  </a:rPr>
                  <a:t>f(E)=P(E)</a:t>
                </a:r>
              </a:p>
              <a:p>
                <a:endParaRPr lang="it-IT" dirty="0">
                  <a:sym typeface="Symbol"/>
                </a:endParaRPr>
              </a:p>
              <a:p>
                <a:r>
                  <a:rPr lang="it-IT" sz="1600" dirty="0">
                    <a:sym typeface="Symbol"/>
                  </a:rPr>
                  <a:t>Esempio di come potrebbe essere una sequenza </a:t>
                </a:r>
                <a:r>
                  <a:rPr lang="it-IT" sz="1600" dirty="0" smtClean="0">
                    <a:sym typeface="Symbol"/>
                  </a:rPr>
                  <a:t>tipica, facendo N</a:t>
                </a:r>
                <a:r>
                  <a:rPr lang="it-IT" sz="1600" dirty="0">
                    <a:sym typeface="Symbol"/>
                  </a:rPr>
                  <a:t>= 16 </a:t>
                </a:r>
                <a:r>
                  <a:rPr lang="it-IT" sz="1600" dirty="0" smtClean="0">
                    <a:sym typeface="Symbol"/>
                  </a:rPr>
                  <a:t>prove:</a:t>
                </a:r>
                <a:endParaRPr lang="it-IT" sz="1600" dirty="0">
                  <a:sym typeface="Symbol"/>
                </a:endParaRPr>
              </a:p>
              <a:p>
                <a:r>
                  <a:rPr lang="it-IT" sz="1600" dirty="0">
                    <a:sym typeface="Symbol"/>
                  </a:rPr>
                  <a:t>            </a:t>
                </a:r>
                <a:r>
                  <a:rPr lang="it-IT" sz="1600" dirty="0" smtClean="0">
                    <a:sym typeface="Symbol"/>
                  </a:rPr>
                  <a:t>C1</a:t>
                </a:r>
                <a:r>
                  <a:rPr lang="it-IT" sz="1600" dirty="0">
                    <a:sym typeface="Symbol"/>
                  </a:rPr>
                  <a:t>:  UUDU   DUDU  DDUD  UUDU</a:t>
                </a:r>
              </a:p>
              <a:p>
                <a:pPr>
                  <a:spcAft>
                    <a:spcPts val="500"/>
                  </a:spcAft>
                </a:pPr>
                <a:r>
                  <a:rPr lang="it-IT" sz="1600" dirty="0">
                    <a:sym typeface="Symbol"/>
                  </a:rPr>
                  <a:t>            </a:t>
                </a:r>
                <a:r>
                  <a:rPr lang="it-IT" sz="1600" dirty="0" smtClean="0">
                    <a:sym typeface="Symbol"/>
                  </a:rPr>
                  <a:t>C2</a:t>
                </a:r>
                <a:r>
                  <a:rPr lang="it-IT" sz="1600" dirty="0">
                    <a:sym typeface="Symbol"/>
                  </a:rPr>
                  <a:t>:  UUD</a:t>
                </a:r>
                <a:r>
                  <a:rPr lang="it-IT" sz="1600" b="1" u="sng" dirty="0">
                    <a:sym typeface="Symbol"/>
                  </a:rPr>
                  <a:t>D</a:t>
                </a:r>
                <a:r>
                  <a:rPr lang="it-IT" sz="1600" dirty="0">
                    <a:sym typeface="Symbol"/>
                  </a:rPr>
                  <a:t>   DUD</a:t>
                </a:r>
                <a:r>
                  <a:rPr lang="it-IT" sz="1600" b="1" u="sng" dirty="0">
                    <a:sym typeface="Symbol"/>
                  </a:rPr>
                  <a:t>D</a:t>
                </a:r>
                <a:r>
                  <a:rPr lang="it-IT" sz="1600" b="1" dirty="0">
                    <a:sym typeface="Symbol"/>
                  </a:rPr>
                  <a:t> </a:t>
                </a:r>
                <a:r>
                  <a:rPr lang="it-IT" sz="1600" dirty="0">
                    <a:sym typeface="Symbol"/>
                  </a:rPr>
                  <a:t> </a:t>
                </a:r>
                <a:r>
                  <a:rPr lang="it-IT" sz="1600" b="1" u="sng" dirty="0">
                    <a:sym typeface="Symbol"/>
                  </a:rPr>
                  <a:t>U</a:t>
                </a:r>
                <a:r>
                  <a:rPr lang="it-IT" sz="1600" dirty="0">
                    <a:sym typeface="Symbol"/>
                  </a:rPr>
                  <a:t>D</a:t>
                </a:r>
                <a:r>
                  <a:rPr lang="it-IT" sz="1600" b="1" u="sng" dirty="0">
                    <a:sym typeface="Symbol"/>
                  </a:rPr>
                  <a:t>D</a:t>
                </a:r>
                <a:r>
                  <a:rPr lang="it-IT" sz="1600" dirty="0">
                    <a:sym typeface="Symbol"/>
                  </a:rPr>
                  <a:t>U  </a:t>
                </a:r>
                <a:r>
                  <a:rPr lang="it-IT" sz="1600" dirty="0" err="1">
                    <a:sym typeface="Symbol"/>
                  </a:rPr>
                  <a:t>U</a:t>
                </a:r>
                <a:r>
                  <a:rPr lang="it-IT" sz="1600" b="1" u="sng" dirty="0" err="1">
                    <a:sym typeface="Symbol"/>
                  </a:rPr>
                  <a:t>D</a:t>
                </a:r>
                <a:r>
                  <a:rPr lang="it-IT" sz="1600" dirty="0" err="1">
                    <a:sym typeface="Symbol"/>
                  </a:rPr>
                  <a:t>DU</a:t>
                </a:r>
                <a:r>
                  <a:rPr lang="it-IT" sz="1600" dirty="0">
                    <a:sym typeface="Symbol"/>
                  </a:rPr>
                  <a:t>     </a:t>
                </a:r>
                <a:r>
                  <a:rPr lang="it-IT" sz="1600" dirty="0" smtClean="0">
                    <a:sym typeface="Symbol"/>
                  </a:rPr>
                  <a:t>Gli </a:t>
                </a:r>
                <a:r>
                  <a:rPr lang="it-IT" sz="1600" u="sng" dirty="0">
                    <a:sym typeface="Symbol"/>
                  </a:rPr>
                  <a:t>Errori </a:t>
                </a:r>
                <a:r>
                  <a:rPr lang="it-IT" sz="1600" dirty="0">
                    <a:sym typeface="Symbol"/>
                  </a:rPr>
                  <a:t> sono 5….la frequenza </a:t>
                </a:r>
                <a:r>
                  <a:rPr lang="it-IT" sz="1600" dirty="0" smtClean="0">
                    <a:sym typeface="Symbol"/>
                  </a:rPr>
                  <a:t>degli  </a:t>
                </a:r>
                <a:r>
                  <a:rPr lang="it-IT" sz="1600" dirty="0">
                    <a:sym typeface="Symbol"/>
                  </a:rPr>
                  <a:t>Errori è</a:t>
                </a:r>
                <a:r>
                  <a:rPr lang="it-IT" sz="1600" dirty="0" smtClean="0">
                    <a:sym typeface="Symbol"/>
                  </a:rPr>
                  <a:t>:                       .                                                                             </a:t>
                </a:r>
                <a14:m>
                  <m:oMath xmlns:m="http://schemas.openxmlformats.org/officeDocument/2006/math">
                    <m:r>
                      <a:rPr lang="it-IT" sz="1600" i="1">
                        <a:latin typeface="Cambria Math"/>
                        <a:sym typeface="Symbol"/>
                      </a:rPr>
                      <m:t>𝑓</m:t>
                    </m:r>
                    <m:d>
                      <m:dPr>
                        <m:ctrlPr>
                          <a:rPr lang="it-IT" sz="1600" i="1">
                            <a:latin typeface="Cambria Math" panose="02040503050406030204" pitchFamily="18" charset="0"/>
                            <a:sym typeface="Symbol"/>
                          </a:rPr>
                        </m:ctrlPr>
                      </m:dPr>
                      <m:e>
                        <m:r>
                          <a:rPr lang="it-IT" sz="1600" i="1">
                            <a:latin typeface="Cambria Math"/>
                            <a:sym typeface="Symbol"/>
                          </a:rPr>
                          <m:t>𝐸</m:t>
                        </m:r>
                      </m:e>
                    </m:d>
                    <m:r>
                      <a:rPr lang="it-IT" sz="1600" i="1">
                        <a:latin typeface="Cambria Math"/>
                        <a:sym typeface="Symbol"/>
                      </a:rPr>
                      <m:t>=</m:t>
                    </m:r>
                    <m:f>
                      <m:fPr>
                        <m:ctrlPr>
                          <a:rPr lang="it-IT" sz="1600" i="1">
                            <a:latin typeface="Cambria Math" panose="02040503050406030204" pitchFamily="18" charset="0"/>
                            <a:sym typeface="Symbol"/>
                          </a:rPr>
                        </m:ctrlPr>
                      </m:fPr>
                      <m:num>
                        <m:sSub>
                          <m:sSubPr>
                            <m:ctrlPr>
                              <a:rPr lang="it-IT" sz="1600" i="1">
                                <a:latin typeface="Cambria Math" panose="02040503050406030204" pitchFamily="18" charset="0"/>
                                <a:sym typeface="Symbol"/>
                              </a:rPr>
                            </m:ctrlPr>
                          </m:sSubPr>
                          <m:e>
                            <m:r>
                              <a:rPr lang="it-IT" sz="1600" i="1">
                                <a:latin typeface="Cambria Math"/>
                                <a:sym typeface="Symbol"/>
                              </a:rPr>
                              <m:t>𝑁</m:t>
                            </m:r>
                          </m:e>
                          <m:sub>
                            <m:r>
                              <a:rPr lang="it-IT" sz="1600" i="1">
                                <a:latin typeface="Cambria Math"/>
                                <a:sym typeface="Symbol"/>
                              </a:rPr>
                              <m:t>𝐸</m:t>
                            </m:r>
                          </m:sub>
                        </m:sSub>
                      </m:num>
                      <m:den>
                        <m:sSub>
                          <m:sSubPr>
                            <m:ctrlPr>
                              <a:rPr lang="it-IT" sz="1600" i="1">
                                <a:latin typeface="Cambria Math" panose="02040503050406030204" pitchFamily="18" charset="0"/>
                                <a:sym typeface="Symbol"/>
                              </a:rPr>
                            </m:ctrlPr>
                          </m:sSubPr>
                          <m:e>
                            <m:r>
                              <a:rPr lang="it-IT" sz="1600" i="1">
                                <a:latin typeface="Cambria Math"/>
                                <a:sym typeface="Symbol"/>
                              </a:rPr>
                              <m:t>𝑁</m:t>
                            </m:r>
                          </m:e>
                          <m:sub>
                            <m:r>
                              <a:rPr lang="it-IT" sz="1600" i="1">
                                <a:latin typeface="Cambria Math"/>
                                <a:sym typeface="Symbol"/>
                              </a:rPr>
                              <m:t>𝑇</m:t>
                            </m:r>
                          </m:sub>
                        </m:sSub>
                      </m:den>
                    </m:f>
                    <m:r>
                      <a:rPr lang="it-IT" sz="1600" i="1">
                        <a:latin typeface="Cambria Math"/>
                        <a:sym typeface="Symbol"/>
                      </a:rPr>
                      <m:t>=</m:t>
                    </m:r>
                    <m:f>
                      <m:fPr>
                        <m:ctrlPr>
                          <a:rPr lang="it-IT" sz="1600" i="1">
                            <a:latin typeface="Cambria Math" panose="02040503050406030204" pitchFamily="18" charset="0"/>
                            <a:sym typeface="Symbol"/>
                          </a:rPr>
                        </m:ctrlPr>
                      </m:fPr>
                      <m:num>
                        <m:r>
                          <a:rPr lang="it-IT" sz="1600" i="1">
                            <a:latin typeface="Cambria Math"/>
                            <a:sym typeface="Symbol"/>
                          </a:rPr>
                          <m:t>5</m:t>
                        </m:r>
                      </m:num>
                      <m:den>
                        <m:r>
                          <a:rPr lang="it-IT" sz="1600" i="1">
                            <a:latin typeface="Cambria Math"/>
                            <a:sym typeface="Symbol"/>
                          </a:rPr>
                          <m:t>16</m:t>
                        </m:r>
                      </m:den>
                    </m:f>
                    <m:r>
                      <a:rPr lang="it-IT" sz="1600">
                        <a:latin typeface="Cambria Math"/>
                        <a:sym typeface="Symbol"/>
                      </a:rPr>
                      <m:t>=0,31=31%</m:t>
                    </m:r>
                  </m:oMath>
                </a14:m>
                <a:endParaRPr lang="it-IT" sz="1600" u="sng" dirty="0">
                  <a:sym typeface="Symbol"/>
                </a:endParaRPr>
              </a:p>
            </p:txBody>
          </p:sp>
        </mc:Choice>
        <mc:Fallback xmlns="">
          <p:sp>
            <p:nvSpPr>
              <p:cNvPr id="3" name="Rettangolo 2"/>
              <p:cNvSpPr>
                <a:spLocks noRot="1" noChangeAspect="1" noMove="1" noResize="1" noEditPoints="1" noAdjustHandles="1" noChangeArrowheads="1" noChangeShapeType="1" noTextEdit="1"/>
              </p:cNvSpPr>
              <p:nvPr/>
            </p:nvSpPr>
            <p:spPr>
              <a:xfrm>
                <a:off x="63739" y="411510"/>
                <a:ext cx="7604606" cy="2196627"/>
              </a:xfrm>
              <a:prstGeom prst="rect">
                <a:avLst/>
              </a:prstGeom>
              <a:blipFill rotWithShape="1">
                <a:blip r:embed="rId4"/>
                <a:stretch>
                  <a:fillRect l="-401" t="-833" r="-12740"/>
                </a:stretch>
              </a:blipFill>
            </p:spPr>
            <p:txBody>
              <a:bodyPr/>
              <a:lstStyle/>
              <a:p>
                <a:r>
                  <a:rPr lang="en-US">
                    <a:noFill/>
                  </a:rPr>
                  <a:t> </a:t>
                </a:r>
              </a:p>
            </p:txBody>
          </p:sp>
        </mc:Fallback>
      </mc:AlternateContent>
      <p:sp>
        <p:nvSpPr>
          <p:cNvPr id="26" name="Rectangle 19"/>
          <p:cNvSpPr/>
          <p:nvPr/>
        </p:nvSpPr>
        <p:spPr>
          <a:xfrm>
            <a:off x="278405" y="3034700"/>
            <a:ext cx="7391400" cy="369332"/>
          </a:xfrm>
          <a:prstGeom prst="rect">
            <a:avLst/>
          </a:prstGeom>
        </p:spPr>
        <p:txBody>
          <a:bodyPr wrap="square">
            <a:spAutoFit/>
          </a:bodyPr>
          <a:lstStyle/>
          <a:p>
            <a:r>
              <a:rPr lang="it-IT" b="1" dirty="0" smtClean="0"/>
              <a:t>La disuguaglianza di Bell:                           E (località|60</a:t>
            </a:r>
            <a:r>
              <a:rPr lang="it-IT" b="1" baseline="30000" dirty="0" smtClean="0"/>
              <a:t>0</a:t>
            </a:r>
            <a:r>
              <a:rPr lang="it-IT" b="1" dirty="0" smtClean="0"/>
              <a:t>)  </a:t>
            </a:r>
            <a:r>
              <a:rPr lang="it-IT" b="1" dirty="0" smtClean="0">
                <a:sym typeface="Symbol"/>
              </a:rPr>
              <a:t></a:t>
            </a:r>
            <a:r>
              <a:rPr lang="it-IT" b="1" dirty="0" smtClean="0"/>
              <a:t>  ½  =  0,5 = 50%</a:t>
            </a:r>
            <a:r>
              <a:rPr lang="it-IT" dirty="0" smtClean="0"/>
              <a:t> </a:t>
            </a:r>
            <a:endParaRPr lang="it-IT" dirty="0"/>
          </a:p>
        </p:txBody>
      </p:sp>
      <p:sp>
        <p:nvSpPr>
          <p:cNvPr id="27" name="Rectangle 21"/>
          <p:cNvSpPr/>
          <p:nvPr/>
        </p:nvSpPr>
        <p:spPr>
          <a:xfrm>
            <a:off x="280474" y="3404032"/>
            <a:ext cx="7803026" cy="369332"/>
          </a:xfrm>
          <a:prstGeom prst="rect">
            <a:avLst/>
          </a:prstGeom>
        </p:spPr>
        <p:txBody>
          <a:bodyPr wrap="square">
            <a:spAutoFit/>
          </a:bodyPr>
          <a:lstStyle/>
          <a:p>
            <a:r>
              <a:rPr lang="it-IT" b="1" dirty="0" smtClean="0"/>
              <a:t>La Meccanica Quantistica prevede:         E (QM, teoria|60</a:t>
            </a:r>
            <a:r>
              <a:rPr lang="it-IT" b="1" baseline="30000" dirty="0" smtClean="0"/>
              <a:t>0</a:t>
            </a:r>
            <a:r>
              <a:rPr lang="it-IT" b="1" dirty="0" smtClean="0"/>
              <a:t>) = sin</a:t>
            </a:r>
            <a:r>
              <a:rPr lang="it-IT" b="1" baseline="30000" dirty="0" smtClean="0"/>
              <a:t>2</a:t>
            </a:r>
            <a:r>
              <a:rPr lang="it-IT" b="1" dirty="0" smtClean="0">
                <a:sym typeface="Symbol"/>
              </a:rPr>
              <a:t> = </a:t>
            </a:r>
            <a:r>
              <a:rPr lang="it-IT" b="1" baseline="30000" dirty="0" smtClean="0"/>
              <a:t> </a:t>
            </a:r>
            <a:r>
              <a:rPr lang="it-IT" b="1" dirty="0" smtClean="0"/>
              <a:t>0,75 = 75%</a:t>
            </a:r>
            <a:r>
              <a:rPr lang="it-IT" dirty="0" smtClean="0"/>
              <a:t> </a:t>
            </a:r>
            <a:endParaRPr lang="it-IT" dirty="0"/>
          </a:p>
        </p:txBody>
      </p:sp>
      <p:sp>
        <p:nvSpPr>
          <p:cNvPr id="5" name="CasellaDiTesto 4"/>
          <p:cNvSpPr txBox="1"/>
          <p:nvPr/>
        </p:nvSpPr>
        <p:spPr>
          <a:xfrm>
            <a:off x="277675" y="2608137"/>
            <a:ext cx="5275312" cy="369332"/>
          </a:xfrm>
          <a:prstGeom prst="rect">
            <a:avLst/>
          </a:prstGeom>
          <a:noFill/>
        </p:spPr>
        <p:txBody>
          <a:bodyPr wrap="square" rtlCol="0">
            <a:spAutoFit/>
          </a:bodyPr>
          <a:lstStyle/>
          <a:p>
            <a:r>
              <a:rPr lang="it-IT" dirty="0" smtClean="0"/>
              <a:t>Cosa trova Bell (il calcolo):</a:t>
            </a:r>
            <a:endParaRPr lang="en-US" dirty="0"/>
          </a:p>
        </p:txBody>
      </p:sp>
      <p:sp>
        <p:nvSpPr>
          <p:cNvPr id="10" name="CasellaDiTesto 9"/>
          <p:cNvSpPr txBox="1"/>
          <p:nvPr/>
        </p:nvSpPr>
        <p:spPr>
          <a:xfrm>
            <a:off x="280474" y="3856442"/>
            <a:ext cx="7679431" cy="923330"/>
          </a:xfrm>
          <a:prstGeom prst="rect">
            <a:avLst/>
          </a:prstGeom>
          <a:noFill/>
        </p:spPr>
        <p:txBody>
          <a:bodyPr wrap="square" rtlCol="0">
            <a:spAutoFit/>
          </a:bodyPr>
          <a:lstStyle/>
          <a:p>
            <a:r>
              <a:rPr lang="it-IT" dirty="0" smtClean="0"/>
              <a:t>Quindi Bell trova che:</a:t>
            </a:r>
          </a:p>
          <a:p>
            <a:r>
              <a:rPr lang="it-IT" dirty="0" smtClean="0"/>
              <a:t>1. Se la realtà è locale devo avere un certo risultato [E(60</a:t>
            </a:r>
            <a:r>
              <a:rPr lang="it-IT" baseline="30000" dirty="0" smtClean="0"/>
              <a:t>0 </a:t>
            </a:r>
            <a:r>
              <a:rPr lang="it-IT" dirty="0" smtClean="0">
                <a:sym typeface="Symbol"/>
              </a:rPr>
              <a:t> 50%]</a:t>
            </a:r>
          </a:p>
          <a:p>
            <a:r>
              <a:rPr lang="it-IT" dirty="0" smtClean="0">
                <a:sym typeface="Symbol"/>
              </a:rPr>
              <a:t>2. La MQ in ogni caso deve dare E= 75%, quindi NON PUO’ essere locale.</a:t>
            </a:r>
            <a:endParaRPr lang="en-US" dirty="0"/>
          </a:p>
        </p:txBody>
      </p:sp>
      <p:sp>
        <p:nvSpPr>
          <p:cNvPr id="4" name="Stella a 5 punte 3"/>
          <p:cNvSpPr/>
          <p:nvPr/>
        </p:nvSpPr>
        <p:spPr>
          <a:xfrm>
            <a:off x="4067944" y="4876006"/>
            <a:ext cx="216024" cy="216024"/>
          </a:xfrm>
          <a:prstGeom prst="star5">
            <a:avLst/>
          </a:prstGeom>
          <a:solidFill>
            <a:srgbClr val="00B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7556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0"/>
            <a:ext cx="9144000" cy="483518"/>
          </a:xfrm>
          <a:prstGeom prst="rect">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ctrTitle"/>
          </p:nvPr>
        </p:nvSpPr>
        <p:spPr>
          <a:xfrm>
            <a:off x="0" y="918"/>
            <a:ext cx="5076056" cy="410592"/>
          </a:xfrm>
        </p:spPr>
        <p:txBody>
          <a:bodyPr>
            <a:noAutofit/>
          </a:bodyPr>
          <a:lstStyle/>
          <a:p>
            <a:pPr algn="l"/>
            <a:r>
              <a:rPr lang="it-IT" sz="2000" b="1" dirty="0" smtClean="0"/>
              <a:t>Verifiche sperimentali - 1982</a:t>
            </a:r>
            <a:endParaRPr lang="it-IT" sz="2400" b="1" dirty="0"/>
          </a:p>
        </p:txBody>
      </p:sp>
      <p:sp>
        <p:nvSpPr>
          <p:cNvPr id="7" name="Segnaposto numero diapositiva 6"/>
          <p:cNvSpPr>
            <a:spLocks noGrp="1"/>
          </p:cNvSpPr>
          <p:nvPr>
            <p:ph type="sldNum" sz="quarter" idx="12"/>
          </p:nvPr>
        </p:nvSpPr>
        <p:spPr>
          <a:xfrm>
            <a:off x="8748464" y="4803998"/>
            <a:ext cx="298376" cy="252759"/>
          </a:xfrm>
        </p:spPr>
        <p:txBody>
          <a:bodyPr/>
          <a:lstStyle/>
          <a:p>
            <a:fld id="{2BFC0026-57C0-4FBE-A77A-58B0CFCFBA7E}" type="slidenum">
              <a:rPr lang="it-IT" sz="1000" smtClean="0">
                <a:solidFill>
                  <a:schemeClr val="tx1"/>
                </a:solidFill>
              </a:rPr>
              <a:pPr/>
              <a:t>15</a:t>
            </a:fld>
            <a:endParaRPr lang="it-IT" sz="1000" dirty="0">
              <a:solidFill>
                <a:schemeClr val="tx1"/>
              </a:solidFill>
            </a:endParaRPr>
          </a:p>
        </p:txBody>
      </p:sp>
      <p:sp>
        <p:nvSpPr>
          <p:cNvPr id="8" name="Segnaposto piè di pagina 7"/>
          <p:cNvSpPr>
            <a:spLocks noGrp="1"/>
          </p:cNvSpPr>
          <p:nvPr>
            <p:ph type="ftr" sz="quarter" idx="11"/>
          </p:nvPr>
        </p:nvSpPr>
        <p:spPr>
          <a:xfrm>
            <a:off x="0" y="4869656"/>
            <a:ext cx="3744416" cy="273844"/>
          </a:xfrm>
        </p:spPr>
        <p:txBody>
          <a:bodyPr/>
          <a:lstStyle/>
          <a:p>
            <a:pPr algn="l"/>
            <a:r>
              <a:rPr lang="it-IT" sz="1000" dirty="0" smtClean="0">
                <a:solidFill>
                  <a:schemeClr val="tx1"/>
                </a:solidFill>
              </a:rPr>
              <a:t>Relatività &amp; Meccanica Quantistica - Carlo Cosmelli</a:t>
            </a:r>
            <a:endParaRPr lang="it-IT" sz="1000" dirty="0">
              <a:solidFill>
                <a:schemeClr val="tx1"/>
              </a:solidFill>
            </a:endParaRPr>
          </a:p>
        </p:txBody>
      </p:sp>
      <p:pic>
        <p:nvPicPr>
          <p:cNvPr id="6" name="Picture 3" descr="D:\Didattica\Coursera\Poster Philadelphia\logo RQM 4.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76256" y="123478"/>
            <a:ext cx="2128058" cy="120950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152400" y="590550"/>
            <a:ext cx="6507832" cy="1077218"/>
          </a:xfrm>
          <a:prstGeom prst="rect">
            <a:avLst/>
          </a:prstGeom>
        </p:spPr>
        <p:txBody>
          <a:bodyPr wrap="square">
            <a:spAutoFit/>
          </a:bodyPr>
          <a:lstStyle/>
          <a:p>
            <a:r>
              <a:rPr lang="it-IT" sz="1600" dirty="0" smtClean="0"/>
              <a:t>Le misure, vengono fatte nel 1982 da A. </a:t>
            </a:r>
            <a:r>
              <a:rPr lang="it-IT" sz="1600" dirty="0" err="1" smtClean="0"/>
              <a:t>Aspect</a:t>
            </a:r>
            <a:r>
              <a:rPr lang="it-IT" sz="1600" dirty="0" smtClean="0"/>
              <a:t>, utilizzando un apparato sperimentale particolare, in cui gli assi di polarizzazione venivano ruotati </a:t>
            </a:r>
            <a:r>
              <a:rPr lang="it-IT" sz="1600" b="1" dirty="0" smtClean="0"/>
              <a:t>DOPO</a:t>
            </a:r>
            <a:r>
              <a:rPr lang="it-IT" sz="1600" dirty="0" smtClean="0"/>
              <a:t>  che i fotoni erano stati emessi…mentre stavano in volo. Si eliminavano così eventuali spiegazioni di un mondo «olistico»</a:t>
            </a:r>
          </a:p>
        </p:txBody>
      </p:sp>
      <p:sp>
        <p:nvSpPr>
          <p:cNvPr id="14" name="TextBox 13"/>
          <p:cNvSpPr txBox="1"/>
          <p:nvPr/>
        </p:nvSpPr>
        <p:spPr>
          <a:xfrm>
            <a:off x="219025" y="3651870"/>
            <a:ext cx="6663857" cy="1169551"/>
          </a:xfrm>
          <a:prstGeom prst="rect">
            <a:avLst/>
          </a:prstGeom>
          <a:noFill/>
        </p:spPr>
        <p:txBody>
          <a:bodyPr wrap="square" rtlCol="0">
            <a:spAutoFit/>
          </a:bodyPr>
          <a:lstStyle/>
          <a:p>
            <a:r>
              <a:rPr lang="it-IT" sz="1400" b="1" dirty="0" smtClean="0"/>
              <a:t>Nota:</a:t>
            </a:r>
            <a:endParaRPr lang="it-IT" sz="1400" b="1" dirty="0"/>
          </a:p>
          <a:p>
            <a:r>
              <a:rPr lang="it-IT" sz="1400" dirty="0" smtClean="0"/>
              <a:t>Le </a:t>
            </a:r>
            <a:r>
              <a:rPr lang="it-IT" sz="1400" dirty="0"/>
              <a:t>misure ed i calcoli sono state eseguite per contatori che avevano un’efficienza e &lt; 1, quindi i valori delle probabilità aspettate sono diversi da quelli dell’articolo originale di </a:t>
            </a:r>
            <a:r>
              <a:rPr lang="it-IT" sz="1400" dirty="0" smtClean="0"/>
              <a:t>Bell. Dato che l’efficienza di misura è molto bassa, i puristi non ritengono queste misure una prova definitiva dell’ipotesi di non località.</a:t>
            </a:r>
            <a:endParaRPr lang="it-IT" sz="1400" dirty="0"/>
          </a:p>
        </p:txBody>
      </p:sp>
      <p:sp>
        <p:nvSpPr>
          <p:cNvPr id="11" name="Rectangle 11"/>
          <p:cNvSpPr/>
          <p:nvPr/>
        </p:nvSpPr>
        <p:spPr>
          <a:xfrm>
            <a:off x="259188" y="1563638"/>
            <a:ext cx="7239000" cy="1338828"/>
          </a:xfrm>
          <a:prstGeom prst="rect">
            <a:avLst/>
          </a:prstGeom>
        </p:spPr>
        <p:txBody>
          <a:bodyPr wrap="square">
            <a:spAutoFit/>
          </a:bodyPr>
          <a:lstStyle/>
          <a:p>
            <a:pPr marL="285750" indent="-285750">
              <a:lnSpc>
                <a:spcPct val="150000"/>
              </a:lnSpc>
              <a:buFontTx/>
              <a:buChar char="-"/>
            </a:pPr>
            <a:r>
              <a:rPr lang="it-IT" dirty="0" smtClean="0"/>
              <a:t>L’ipotesi di località:               </a:t>
            </a:r>
            <a:r>
              <a:rPr lang="it-IT" b="1" dirty="0" smtClean="0"/>
              <a:t>E </a:t>
            </a:r>
            <a:r>
              <a:rPr lang="it-IT" b="1" dirty="0" smtClean="0">
                <a:sym typeface="Symbol"/>
              </a:rPr>
              <a:t> 0,5</a:t>
            </a:r>
          </a:p>
          <a:p>
            <a:pPr marL="285750" indent="-285750">
              <a:lnSpc>
                <a:spcPct val="150000"/>
              </a:lnSpc>
              <a:buFontTx/>
              <a:buChar char="-"/>
            </a:pPr>
            <a:r>
              <a:rPr lang="it-IT" dirty="0" smtClean="0"/>
              <a:t>Il </a:t>
            </a:r>
            <a:r>
              <a:rPr lang="it-IT" dirty="0"/>
              <a:t>risultato sperimentale:     </a:t>
            </a:r>
            <a:r>
              <a:rPr lang="it-IT" b="1" dirty="0"/>
              <a:t>E = 0,601 </a:t>
            </a:r>
            <a:r>
              <a:rPr lang="it-IT" b="1" dirty="0">
                <a:sym typeface="Symbol"/>
              </a:rPr>
              <a:t></a:t>
            </a:r>
            <a:r>
              <a:rPr lang="it-IT" b="1" dirty="0"/>
              <a:t> </a:t>
            </a:r>
            <a:r>
              <a:rPr lang="it-IT" b="1" dirty="0" smtClean="0"/>
              <a:t>0,020</a:t>
            </a:r>
          </a:p>
          <a:p>
            <a:pPr marL="285750" indent="-285750">
              <a:lnSpc>
                <a:spcPct val="150000"/>
              </a:lnSpc>
              <a:buFontTx/>
              <a:buChar char="-"/>
            </a:pPr>
            <a:r>
              <a:rPr lang="it-IT" dirty="0" smtClean="0"/>
              <a:t> </a:t>
            </a:r>
            <a:r>
              <a:rPr lang="it-IT" dirty="0"/>
              <a:t>La previsione della MQ:      </a:t>
            </a:r>
            <a:r>
              <a:rPr lang="it-IT" b="1" dirty="0"/>
              <a:t>E = </a:t>
            </a:r>
            <a:r>
              <a:rPr lang="it-IT" b="1" dirty="0" smtClean="0"/>
              <a:t>0,612 </a:t>
            </a:r>
            <a:endParaRPr lang="it-IT" b="1" dirty="0"/>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510199"/>
            <a:ext cx="5688632" cy="4633301"/>
          </a:xfrm>
          <a:prstGeom prst="rect">
            <a:avLst/>
          </a:prstGeom>
        </p:spPr>
      </p:pic>
      <p:sp>
        <p:nvSpPr>
          <p:cNvPr id="4" name="CasellaDiTesto 3"/>
          <p:cNvSpPr txBox="1"/>
          <p:nvPr/>
        </p:nvSpPr>
        <p:spPr>
          <a:xfrm>
            <a:off x="259188" y="3085981"/>
            <a:ext cx="1260140" cy="369332"/>
          </a:xfrm>
          <a:prstGeom prst="rect">
            <a:avLst/>
          </a:prstGeom>
          <a:noFill/>
        </p:spPr>
        <p:txBody>
          <a:bodyPr wrap="square" rtlCol="0">
            <a:spAutoFit/>
          </a:bodyPr>
          <a:lstStyle/>
          <a:p>
            <a:r>
              <a:rPr lang="it-IT" dirty="0" smtClean="0"/>
              <a:t>Un grafico:</a:t>
            </a:r>
            <a:endParaRPr lang="en-US" dirty="0"/>
          </a:p>
        </p:txBody>
      </p:sp>
    </p:spTree>
    <p:extLst>
      <p:ext uri="{BB962C8B-B14F-4D97-AF65-F5344CB8AC3E}">
        <p14:creationId xmlns:p14="http://schemas.microsoft.com/office/powerpoint/2010/main" val="294183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0"/>
            <a:ext cx="9144000" cy="483518"/>
          </a:xfrm>
          <a:prstGeom prst="rect">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ctrTitle"/>
          </p:nvPr>
        </p:nvSpPr>
        <p:spPr>
          <a:xfrm>
            <a:off x="0" y="918"/>
            <a:ext cx="5076056" cy="410592"/>
          </a:xfrm>
        </p:spPr>
        <p:txBody>
          <a:bodyPr>
            <a:noAutofit/>
          </a:bodyPr>
          <a:lstStyle/>
          <a:p>
            <a:pPr algn="l"/>
            <a:r>
              <a:rPr lang="it-IT" sz="2000" b="1" dirty="0" smtClean="0"/>
              <a:t>Conclusioni</a:t>
            </a:r>
            <a:endParaRPr lang="it-IT" sz="2400" b="1" dirty="0"/>
          </a:p>
        </p:txBody>
      </p:sp>
      <p:sp>
        <p:nvSpPr>
          <p:cNvPr id="7" name="Segnaposto numero diapositiva 6"/>
          <p:cNvSpPr>
            <a:spLocks noGrp="1"/>
          </p:cNvSpPr>
          <p:nvPr>
            <p:ph type="sldNum" sz="quarter" idx="12"/>
          </p:nvPr>
        </p:nvSpPr>
        <p:spPr>
          <a:xfrm>
            <a:off x="8748464" y="4803998"/>
            <a:ext cx="298376" cy="252759"/>
          </a:xfrm>
        </p:spPr>
        <p:txBody>
          <a:bodyPr/>
          <a:lstStyle/>
          <a:p>
            <a:fld id="{2BFC0026-57C0-4FBE-A77A-58B0CFCFBA7E}" type="slidenum">
              <a:rPr lang="it-IT" sz="1000" smtClean="0">
                <a:solidFill>
                  <a:schemeClr val="tx1"/>
                </a:solidFill>
              </a:rPr>
              <a:pPr/>
              <a:t>16</a:t>
            </a:fld>
            <a:endParaRPr lang="it-IT" sz="1000" dirty="0">
              <a:solidFill>
                <a:schemeClr val="tx1"/>
              </a:solidFill>
            </a:endParaRPr>
          </a:p>
        </p:txBody>
      </p:sp>
      <p:sp>
        <p:nvSpPr>
          <p:cNvPr id="8" name="Segnaposto piè di pagina 7"/>
          <p:cNvSpPr>
            <a:spLocks noGrp="1"/>
          </p:cNvSpPr>
          <p:nvPr>
            <p:ph type="ftr" sz="quarter" idx="11"/>
          </p:nvPr>
        </p:nvSpPr>
        <p:spPr>
          <a:xfrm>
            <a:off x="0" y="4869656"/>
            <a:ext cx="3744416" cy="273844"/>
          </a:xfrm>
        </p:spPr>
        <p:txBody>
          <a:bodyPr/>
          <a:lstStyle/>
          <a:p>
            <a:pPr algn="l"/>
            <a:r>
              <a:rPr lang="it-IT" sz="1000" dirty="0" smtClean="0">
                <a:solidFill>
                  <a:schemeClr val="tx1"/>
                </a:solidFill>
              </a:rPr>
              <a:t>Relatività &amp; Meccanica Quantistica - Carlo Cosmelli</a:t>
            </a:r>
            <a:endParaRPr lang="it-IT" sz="1000" dirty="0">
              <a:solidFill>
                <a:schemeClr val="tx1"/>
              </a:solidFill>
            </a:endParaRPr>
          </a:p>
        </p:txBody>
      </p:sp>
      <p:pic>
        <p:nvPicPr>
          <p:cNvPr id="6" name="Picture 3" descr="D:\Didattica\Coursera\Poster Philadelphia\logo RQM 4.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15942" y="22783"/>
            <a:ext cx="2128058" cy="120950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179512" y="498802"/>
            <a:ext cx="6477000" cy="584775"/>
          </a:xfrm>
          <a:prstGeom prst="rect">
            <a:avLst/>
          </a:prstGeom>
        </p:spPr>
        <p:txBody>
          <a:bodyPr wrap="square">
            <a:spAutoFit/>
          </a:bodyPr>
          <a:lstStyle/>
          <a:p>
            <a:r>
              <a:rPr lang="it-IT" sz="1600" b="1" i="1" dirty="0" smtClean="0"/>
              <a:t>Conclusione 1. </a:t>
            </a:r>
            <a:r>
              <a:rPr lang="it-IT" sz="1600" dirty="0" smtClean="0"/>
              <a:t>L’ipotesi di località è falsificata, la realtà è (può essere) non locale. Possono esistere interazioni non-locali</a:t>
            </a:r>
            <a:endParaRPr lang="it-IT" sz="1600" dirty="0"/>
          </a:p>
        </p:txBody>
      </p:sp>
      <p:sp>
        <p:nvSpPr>
          <p:cNvPr id="11" name="Rectangle 10"/>
          <p:cNvSpPr/>
          <p:nvPr/>
        </p:nvSpPr>
        <p:spPr>
          <a:xfrm>
            <a:off x="179512" y="1131590"/>
            <a:ext cx="6553200" cy="1077218"/>
          </a:xfrm>
          <a:prstGeom prst="rect">
            <a:avLst/>
          </a:prstGeom>
        </p:spPr>
        <p:txBody>
          <a:bodyPr wrap="square">
            <a:spAutoFit/>
          </a:bodyPr>
          <a:lstStyle/>
          <a:p>
            <a:r>
              <a:rPr lang="it-IT" sz="1600" b="1" i="1" dirty="0" smtClean="0"/>
              <a:t>Conclusione 2. </a:t>
            </a:r>
            <a:r>
              <a:rPr lang="it-IT" sz="1600" dirty="0" smtClean="0"/>
              <a:t>Il risultato sperimentale è quello previsto dalla meccanica quantistica, che quindi non è locale. L’argomentazione di EPR era giusta, ma non la conclusione: questo perché l’ipotesi di partenza non era vera. Non è la MQ ad essere incompleta, è l’ipotesi di località a dover essere cambiata. </a:t>
            </a:r>
            <a:endParaRPr lang="it-IT" sz="1600" dirty="0"/>
          </a:p>
        </p:txBody>
      </p:sp>
      <p:sp>
        <p:nvSpPr>
          <p:cNvPr id="12" name="Rectangle 10"/>
          <p:cNvSpPr/>
          <p:nvPr/>
        </p:nvSpPr>
        <p:spPr>
          <a:xfrm>
            <a:off x="193102" y="2234771"/>
            <a:ext cx="6553200" cy="2190343"/>
          </a:xfrm>
          <a:prstGeom prst="rect">
            <a:avLst/>
          </a:prstGeom>
        </p:spPr>
        <p:txBody>
          <a:bodyPr wrap="square">
            <a:spAutoFit/>
          </a:bodyPr>
          <a:lstStyle/>
          <a:p>
            <a:r>
              <a:rPr lang="it-IT" sz="1600" b="1" i="1" dirty="0" smtClean="0"/>
              <a:t>Commento:</a:t>
            </a:r>
            <a:r>
              <a:rPr lang="it-IT" sz="1600" dirty="0" smtClean="0"/>
              <a:t> Ma allora è possibile che dei segnali viaggino a velocità maggiore della luce? </a:t>
            </a:r>
            <a:r>
              <a:rPr lang="it-IT" sz="1600" b="1" dirty="0" smtClean="0"/>
              <a:t>NO</a:t>
            </a:r>
            <a:r>
              <a:rPr lang="it-IT" sz="1600" dirty="0" smtClean="0"/>
              <a:t>. La teoria della relatività è corretta.</a:t>
            </a:r>
          </a:p>
          <a:p>
            <a:r>
              <a:rPr lang="it-IT" sz="1600" dirty="0" smtClean="0"/>
              <a:t>Ciò che viaggia </a:t>
            </a:r>
            <a:r>
              <a:rPr lang="it-IT" sz="1600" b="1" dirty="0" smtClean="0"/>
              <a:t>non è un segnale</a:t>
            </a:r>
            <a:r>
              <a:rPr lang="it-IT" sz="1600" dirty="0" smtClean="0"/>
              <a:t>, infatti le sequenze di Up e Down che misuro da ogni parte sono sempre sequenza casuali di Up e Down con il 50% di probabilità. Non posso usarle per trasmettere alcuna informazione.</a:t>
            </a:r>
          </a:p>
          <a:p>
            <a:pPr>
              <a:spcBef>
                <a:spcPts val="500"/>
              </a:spcBef>
            </a:pPr>
            <a:r>
              <a:rPr lang="it-IT" sz="1600" dirty="0" smtClean="0"/>
              <a:t>Ciò che viaggia è la CORRELAZIONE fra i due fotoni, l’interazione non-locale esiste ed  è: </a:t>
            </a:r>
            <a:r>
              <a:rPr lang="en-GB" sz="1600" i="1" dirty="0"/>
              <a:t>unmediated, unmitigated, </a:t>
            </a:r>
            <a:r>
              <a:rPr lang="en-GB" sz="1600" dirty="0"/>
              <a:t>and </a:t>
            </a:r>
            <a:r>
              <a:rPr lang="en-GB" sz="1600" i="1" dirty="0" smtClean="0"/>
              <a:t>immediate, </a:t>
            </a:r>
            <a:r>
              <a:rPr lang="en-GB" sz="1600" dirty="0" err="1" smtClean="0"/>
              <a:t>cioè</a:t>
            </a:r>
            <a:r>
              <a:rPr lang="en-GB" sz="1600" dirty="0" smtClean="0"/>
              <a:t>:</a:t>
            </a:r>
          </a:p>
          <a:p>
            <a:pPr>
              <a:spcBef>
                <a:spcPts val="500"/>
              </a:spcBef>
            </a:pPr>
            <a:r>
              <a:rPr lang="en-GB" sz="1600" dirty="0" smtClean="0"/>
              <a:t>Non </a:t>
            </a:r>
            <a:r>
              <a:rPr lang="en-GB" sz="1600" dirty="0" err="1" smtClean="0"/>
              <a:t>mediata</a:t>
            </a:r>
            <a:r>
              <a:rPr lang="en-GB" sz="1600" dirty="0" smtClean="0"/>
              <a:t>  // non </a:t>
            </a:r>
            <a:r>
              <a:rPr lang="en-GB" sz="1600" dirty="0" err="1" smtClean="0"/>
              <a:t>mitigata</a:t>
            </a:r>
            <a:r>
              <a:rPr lang="en-GB" sz="1600" dirty="0" smtClean="0"/>
              <a:t> (non </a:t>
            </a:r>
            <a:r>
              <a:rPr lang="en-GB" sz="1600" dirty="0" err="1" smtClean="0"/>
              <a:t>decresce</a:t>
            </a:r>
            <a:r>
              <a:rPr lang="en-GB" sz="1600" dirty="0" smtClean="0"/>
              <a:t> con la </a:t>
            </a:r>
            <a:r>
              <a:rPr lang="en-GB" sz="1600" dirty="0" err="1" smtClean="0"/>
              <a:t>distanza</a:t>
            </a:r>
            <a:r>
              <a:rPr lang="en-GB" sz="1600" dirty="0" smtClean="0"/>
              <a:t>) // </a:t>
            </a:r>
            <a:r>
              <a:rPr lang="en-GB" sz="1600" dirty="0" err="1" smtClean="0"/>
              <a:t>immediata</a:t>
            </a:r>
            <a:endParaRPr lang="en-GB" sz="1600" dirty="0" smtClean="0"/>
          </a:p>
        </p:txBody>
      </p:sp>
      <p:sp>
        <p:nvSpPr>
          <p:cNvPr id="3" name="Rettangolo 2"/>
          <p:cNvSpPr/>
          <p:nvPr/>
        </p:nvSpPr>
        <p:spPr>
          <a:xfrm>
            <a:off x="1280994" y="4425114"/>
            <a:ext cx="4377416" cy="369332"/>
          </a:xfrm>
          <a:prstGeom prst="rect">
            <a:avLst/>
          </a:prstGeom>
        </p:spPr>
        <p:txBody>
          <a:bodyPr wrap="none">
            <a:spAutoFit/>
          </a:bodyPr>
          <a:lstStyle/>
          <a:p>
            <a:pPr algn="r">
              <a:spcBef>
                <a:spcPts val="1000"/>
              </a:spcBef>
            </a:pPr>
            <a:r>
              <a:rPr lang="en-GB" b="1" dirty="0" err="1"/>
              <a:t>Questo</a:t>
            </a:r>
            <a:r>
              <a:rPr lang="en-GB" b="1" dirty="0"/>
              <a:t> è </a:t>
            </a:r>
            <a:r>
              <a:rPr lang="en-GB" b="1" dirty="0" err="1"/>
              <a:t>quanto</a:t>
            </a:r>
            <a:r>
              <a:rPr lang="en-GB" b="1" dirty="0"/>
              <a:t>, </a:t>
            </a:r>
            <a:r>
              <a:rPr lang="en-GB" b="1" dirty="0" err="1"/>
              <a:t>anche</a:t>
            </a:r>
            <a:r>
              <a:rPr lang="en-GB" b="1" dirty="0"/>
              <a:t> se </a:t>
            </a:r>
            <a:r>
              <a:rPr lang="en-GB" b="1" dirty="0" err="1"/>
              <a:t>può</a:t>
            </a:r>
            <a:r>
              <a:rPr lang="en-GB" b="1" dirty="0"/>
              <a:t> non </a:t>
            </a:r>
            <a:r>
              <a:rPr lang="en-GB" b="1" dirty="0" err="1"/>
              <a:t>piacere</a:t>
            </a:r>
            <a:r>
              <a:rPr lang="en-GB" b="1" dirty="0"/>
              <a:t>.</a:t>
            </a:r>
            <a:endParaRPr lang="it-IT" dirty="0"/>
          </a:p>
        </p:txBody>
      </p:sp>
      <p:sp>
        <p:nvSpPr>
          <p:cNvPr id="13" name="Stella a 5 punte 12"/>
          <p:cNvSpPr/>
          <p:nvPr/>
        </p:nvSpPr>
        <p:spPr>
          <a:xfrm>
            <a:off x="4067944" y="4876006"/>
            <a:ext cx="216024" cy="216024"/>
          </a:xfrm>
          <a:prstGeom prst="star5">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83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411510"/>
            <a:ext cx="5184576" cy="875151"/>
          </a:xfrm>
        </p:spPr>
        <p:txBody>
          <a:bodyPr>
            <a:noAutofit/>
          </a:bodyPr>
          <a:lstStyle/>
          <a:p>
            <a:r>
              <a:rPr lang="it-IT" sz="2000" b="1" dirty="0">
                <a:latin typeface="+mn-lt"/>
                <a:ea typeface="Gungsuh" pitchFamily="18" charset="-127"/>
              </a:rPr>
              <a:t>La visione del mondo </a:t>
            </a:r>
            <a:r>
              <a:rPr lang="it-IT" sz="2000" b="1" dirty="0" smtClean="0">
                <a:latin typeface="+mn-lt"/>
                <a:ea typeface="Gungsuh" pitchFamily="18" charset="-127"/>
              </a:rPr>
              <a:t/>
            </a:r>
            <a:br>
              <a:rPr lang="it-IT" sz="2000" b="1" dirty="0" smtClean="0">
                <a:latin typeface="+mn-lt"/>
                <a:ea typeface="Gungsuh" pitchFamily="18" charset="-127"/>
              </a:rPr>
            </a:br>
            <a:r>
              <a:rPr lang="it-IT" sz="2000" b="1" dirty="0" smtClean="0">
                <a:latin typeface="+mn-lt"/>
                <a:ea typeface="Gungsuh" pitchFamily="18" charset="-127"/>
              </a:rPr>
              <a:t>della </a:t>
            </a:r>
            <a:r>
              <a:rPr lang="it-IT" sz="2000" b="1" dirty="0">
                <a:latin typeface="+mn-lt"/>
                <a:ea typeface="Gungsuh" pitchFamily="18" charset="-127"/>
              </a:rPr>
              <a:t>Relatività e della Meccanica </a:t>
            </a:r>
            <a:r>
              <a:rPr lang="it-IT" sz="2000" b="1" dirty="0" smtClean="0">
                <a:latin typeface="+mn-lt"/>
                <a:ea typeface="Gungsuh" pitchFamily="18" charset="-127"/>
              </a:rPr>
              <a:t>Quantistica</a:t>
            </a:r>
            <a:endParaRPr lang="it-IT" sz="2400" b="1" dirty="0"/>
          </a:p>
        </p:txBody>
      </p:sp>
      <p:sp>
        <p:nvSpPr>
          <p:cNvPr id="3" name="Sottotitolo 2"/>
          <p:cNvSpPr>
            <a:spLocks noGrp="1"/>
          </p:cNvSpPr>
          <p:nvPr>
            <p:ph type="subTitle" idx="1"/>
          </p:nvPr>
        </p:nvSpPr>
        <p:spPr>
          <a:xfrm>
            <a:off x="1449939" y="3074071"/>
            <a:ext cx="3075770" cy="433783"/>
          </a:xfrm>
        </p:spPr>
        <p:txBody>
          <a:bodyPr>
            <a:normAutofit fontScale="92500" lnSpcReduction="10000"/>
          </a:bodyPr>
          <a:lstStyle/>
          <a:p>
            <a:r>
              <a:rPr lang="it-IT" sz="2600" b="1" dirty="0" smtClean="0">
                <a:solidFill>
                  <a:schemeClr val="tx1"/>
                </a:solidFill>
              </a:rPr>
              <a:t>Carlo Cosmelli</a:t>
            </a:r>
          </a:p>
          <a:p>
            <a:endParaRPr lang="it-IT" sz="2800" dirty="0">
              <a:solidFill>
                <a:schemeClr val="tx1"/>
              </a:solidFill>
            </a:endParaRPr>
          </a:p>
        </p:txBody>
      </p:sp>
      <p:sp>
        <p:nvSpPr>
          <p:cNvPr id="7" name="Segnaposto numero diapositiva 6"/>
          <p:cNvSpPr>
            <a:spLocks noGrp="1"/>
          </p:cNvSpPr>
          <p:nvPr>
            <p:ph type="sldNum" sz="quarter" idx="12"/>
          </p:nvPr>
        </p:nvSpPr>
        <p:spPr>
          <a:xfrm>
            <a:off x="8748464" y="4803998"/>
            <a:ext cx="298376" cy="252759"/>
          </a:xfrm>
        </p:spPr>
        <p:txBody>
          <a:bodyPr/>
          <a:lstStyle/>
          <a:p>
            <a:fld id="{2BFC0026-57C0-4FBE-A77A-58B0CFCFBA7E}" type="slidenum">
              <a:rPr lang="it-IT" sz="1000" smtClean="0">
                <a:solidFill>
                  <a:schemeClr val="tx1"/>
                </a:solidFill>
              </a:rPr>
              <a:pPr/>
              <a:t>17</a:t>
            </a:fld>
            <a:endParaRPr lang="it-IT" sz="1000" dirty="0">
              <a:solidFill>
                <a:schemeClr val="tx1"/>
              </a:solidFill>
            </a:endParaRPr>
          </a:p>
        </p:txBody>
      </p:sp>
      <p:sp>
        <p:nvSpPr>
          <p:cNvPr id="8" name="Segnaposto piè di pagina 7"/>
          <p:cNvSpPr>
            <a:spLocks noGrp="1"/>
          </p:cNvSpPr>
          <p:nvPr>
            <p:ph type="ftr" sz="quarter" idx="11"/>
          </p:nvPr>
        </p:nvSpPr>
        <p:spPr>
          <a:xfrm>
            <a:off x="35496" y="4803998"/>
            <a:ext cx="3744416" cy="273844"/>
          </a:xfrm>
        </p:spPr>
        <p:txBody>
          <a:bodyPr/>
          <a:lstStyle/>
          <a:p>
            <a:pPr algn="l"/>
            <a:r>
              <a:rPr lang="it-IT" sz="1000" dirty="0" smtClean="0">
                <a:solidFill>
                  <a:schemeClr val="tx1"/>
                </a:solidFill>
              </a:rPr>
              <a:t>Relatività &amp; Meccanica Quantistica - Carlo Cosmelli</a:t>
            </a:r>
            <a:endParaRPr lang="it-IT" sz="1000" dirty="0">
              <a:solidFill>
                <a:schemeClr val="tx1"/>
              </a:solidFill>
            </a:endParaRPr>
          </a:p>
        </p:txBody>
      </p:sp>
      <p:pic>
        <p:nvPicPr>
          <p:cNvPr id="1026" name="Picture 2" descr="D:\Didattica\Coursera\Poster Philadelphia\logo stret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6479" y="4263500"/>
            <a:ext cx="1622690" cy="46849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idattica\Coursera\Poster Philadelphia\logo RQM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235686"/>
            <a:ext cx="2706726" cy="1534281"/>
          </a:xfrm>
          <a:prstGeom prst="rect">
            <a:avLst/>
          </a:prstGeom>
          <a:noFill/>
          <a:extLst>
            <a:ext uri="{909E8E84-426E-40DD-AFC4-6F175D3DCCD1}">
              <a14:hiddenFill xmlns:a14="http://schemas.microsoft.com/office/drawing/2010/main">
                <a:solidFill>
                  <a:srgbClr val="FFFFFF"/>
                </a:solidFill>
              </a14:hiddenFill>
            </a:ext>
          </a:extLst>
        </p:spPr>
      </p:pic>
      <p:sp>
        <p:nvSpPr>
          <p:cNvPr id="9" name="Titolo 1"/>
          <p:cNvSpPr txBox="1">
            <a:spLocks/>
          </p:cNvSpPr>
          <p:nvPr/>
        </p:nvSpPr>
        <p:spPr>
          <a:xfrm>
            <a:off x="611560" y="1635646"/>
            <a:ext cx="4392488" cy="10191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1800" b="1" dirty="0" smtClean="0">
                <a:latin typeface="+mn-lt"/>
                <a:ea typeface="Gungsuh" pitchFamily="18" charset="-127"/>
              </a:rPr>
              <a:t>Settimana 8</a:t>
            </a:r>
          </a:p>
          <a:p>
            <a:endParaRPr lang="it-IT" sz="1800" b="1" dirty="0" smtClean="0">
              <a:latin typeface="+mn-lt"/>
              <a:ea typeface="Gungsuh" pitchFamily="18" charset="-127"/>
            </a:endParaRPr>
          </a:p>
          <a:p>
            <a:r>
              <a:rPr lang="it-IT" sz="1800" b="1" dirty="0" smtClean="0">
                <a:latin typeface="+mn-lt"/>
                <a:ea typeface="Gungsuh" pitchFamily="18" charset="-127"/>
              </a:rPr>
              <a:t>Lezione 8.2 </a:t>
            </a:r>
          </a:p>
          <a:p>
            <a:r>
              <a:rPr lang="it-IT" sz="1800" b="1" dirty="0" smtClean="0">
                <a:latin typeface="+mn-lt"/>
                <a:ea typeface="Gungsuh" pitchFamily="18" charset="-127"/>
              </a:rPr>
              <a:t>La realtà, talvolta, non è locale</a:t>
            </a:r>
          </a:p>
        </p:txBody>
      </p:sp>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6589" y="3685804"/>
            <a:ext cx="1732580" cy="542130"/>
          </a:xfrm>
          <a:prstGeom prst="rect">
            <a:avLst/>
          </a:prstGeom>
        </p:spPr>
      </p:pic>
    </p:spTree>
    <p:extLst>
      <p:ext uri="{BB962C8B-B14F-4D97-AF65-F5344CB8AC3E}">
        <p14:creationId xmlns:p14="http://schemas.microsoft.com/office/powerpoint/2010/main" val="4064427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0"/>
            <a:ext cx="9144000" cy="483518"/>
          </a:xfrm>
          <a:prstGeom prst="rect">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ctrTitle"/>
          </p:nvPr>
        </p:nvSpPr>
        <p:spPr>
          <a:xfrm>
            <a:off x="0" y="918"/>
            <a:ext cx="5076056" cy="410592"/>
          </a:xfrm>
        </p:spPr>
        <p:txBody>
          <a:bodyPr>
            <a:noAutofit/>
          </a:bodyPr>
          <a:lstStyle/>
          <a:p>
            <a:pPr algn="l"/>
            <a:r>
              <a:rPr lang="it-IT" sz="2000" b="1" dirty="0" smtClean="0"/>
              <a:t>La misura (ipotetica) di Bell</a:t>
            </a:r>
            <a:endParaRPr lang="it-IT" sz="2400" b="1" dirty="0"/>
          </a:p>
        </p:txBody>
      </p:sp>
      <p:sp>
        <p:nvSpPr>
          <p:cNvPr id="7" name="Segnaposto numero diapositiva 6"/>
          <p:cNvSpPr>
            <a:spLocks noGrp="1"/>
          </p:cNvSpPr>
          <p:nvPr>
            <p:ph type="sldNum" sz="quarter" idx="12"/>
          </p:nvPr>
        </p:nvSpPr>
        <p:spPr>
          <a:xfrm>
            <a:off x="8748464" y="4803998"/>
            <a:ext cx="298376" cy="252759"/>
          </a:xfrm>
        </p:spPr>
        <p:txBody>
          <a:bodyPr/>
          <a:lstStyle/>
          <a:p>
            <a:fld id="{2BFC0026-57C0-4FBE-A77A-58B0CFCFBA7E}" type="slidenum">
              <a:rPr lang="it-IT" sz="1000" smtClean="0">
                <a:solidFill>
                  <a:schemeClr val="tx1"/>
                </a:solidFill>
              </a:rPr>
              <a:pPr/>
              <a:t>18</a:t>
            </a:fld>
            <a:endParaRPr lang="it-IT" sz="1000" dirty="0">
              <a:solidFill>
                <a:schemeClr val="tx1"/>
              </a:solidFill>
            </a:endParaRPr>
          </a:p>
        </p:txBody>
      </p:sp>
      <p:sp>
        <p:nvSpPr>
          <p:cNvPr id="8" name="Segnaposto piè di pagina 7"/>
          <p:cNvSpPr>
            <a:spLocks noGrp="1"/>
          </p:cNvSpPr>
          <p:nvPr>
            <p:ph type="ftr" sz="quarter" idx="11"/>
          </p:nvPr>
        </p:nvSpPr>
        <p:spPr>
          <a:xfrm>
            <a:off x="35496" y="4803998"/>
            <a:ext cx="3744416" cy="273844"/>
          </a:xfrm>
        </p:spPr>
        <p:txBody>
          <a:bodyPr/>
          <a:lstStyle/>
          <a:p>
            <a:pPr algn="l"/>
            <a:r>
              <a:rPr lang="it-IT" sz="1000" dirty="0" smtClean="0">
                <a:solidFill>
                  <a:schemeClr val="tx1"/>
                </a:solidFill>
              </a:rPr>
              <a:t>Relatività &amp; Meccanica Quantistica - Carlo Cosmelli</a:t>
            </a:r>
            <a:endParaRPr lang="it-IT" sz="1000" dirty="0">
              <a:solidFill>
                <a:schemeClr val="tx1"/>
              </a:solidFill>
            </a:endParaRPr>
          </a:p>
        </p:txBody>
      </p:sp>
      <p:pic>
        <p:nvPicPr>
          <p:cNvPr id="6" name="Picture 3" descr="D:\Didattica\Coursera\Poster Philadelphia\logo RQM 4.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15942" y="0"/>
            <a:ext cx="2128058" cy="120950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6" name="Rectangle 19"/>
          <p:cNvSpPr/>
          <p:nvPr/>
        </p:nvSpPr>
        <p:spPr>
          <a:xfrm>
            <a:off x="278405" y="3034700"/>
            <a:ext cx="7391400" cy="369332"/>
          </a:xfrm>
          <a:prstGeom prst="rect">
            <a:avLst/>
          </a:prstGeom>
        </p:spPr>
        <p:txBody>
          <a:bodyPr wrap="square">
            <a:spAutoFit/>
          </a:bodyPr>
          <a:lstStyle/>
          <a:p>
            <a:r>
              <a:rPr lang="it-IT" b="1" dirty="0" smtClean="0"/>
              <a:t>La disuguaglianza di Bell:                           E (località|60</a:t>
            </a:r>
            <a:r>
              <a:rPr lang="it-IT" b="1" baseline="30000" dirty="0" smtClean="0"/>
              <a:t>0</a:t>
            </a:r>
            <a:r>
              <a:rPr lang="it-IT" b="1" dirty="0" smtClean="0"/>
              <a:t>)  </a:t>
            </a:r>
            <a:r>
              <a:rPr lang="it-IT" b="1" dirty="0" smtClean="0">
                <a:sym typeface="Symbol"/>
              </a:rPr>
              <a:t></a:t>
            </a:r>
            <a:r>
              <a:rPr lang="it-IT" b="1" dirty="0" smtClean="0"/>
              <a:t>  ½  =  0,5 = 50%</a:t>
            </a:r>
            <a:r>
              <a:rPr lang="it-IT" dirty="0" smtClean="0"/>
              <a:t> </a:t>
            </a:r>
            <a:endParaRPr lang="it-IT" dirty="0"/>
          </a:p>
        </p:txBody>
      </p:sp>
      <p:sp>
        <p:nvSpPr>
          <p:cNvPr id="27" name="Rectangle 21"/>
          <p:cNvSpPr/>
          <p:nvPr/>
        </p:nvSpPr>
        <p:spPr>
          <a:xfrm>
            <a:off x="280474" y="3404032"/>
            <a:ext cx="7803026" cy="369332"/>
          </a:xfrm>
          <a:prstGeom prst="rect">
            <a:avLst/>
          </a:prstGeom>
        </p:spPr>
        <p:txBody>
          <a:bodyPr wrap="square">
            <a:spAutoFit/>
          </a:bodyPr>
          <a:lstStyle/>
          <a:p>
            <a:r>
              <a:rPr lang="it-IT" b="1" dirty="0" smtClean="0"/>
              <a:t>La Meccanica Quantistica prevede:         E (QM, teoria|60</a:t>
            </a:r>
            <a:r>
              <a:rPr lang="it-IT" b="1" baseline="30000" dirty="0" smtClean="0"/>
              <a:t>0</a:t>
            </a:r>
            <a:r>
              <a:rPr lang="it-IT" b="1" dirty="0" smtClean="0"/>
              <a:t>) = sin</a:t>
            </a:r>
            <a:r>
              <a:rPr lang="it-IT" b="1" baseline="30000" dirty="0" smtClean="0"/>
              <a:t>2</a:t>
            </a:r>
            <a:r>
              <a:rPr lang="it-IT" b="1" dirty="0" smtClean="0">
                <a:sym typeface="Symbol"/>
              </a:rPr>
              <a:t> = </a:t>
            </a:r>
            <a:r>
              <a:rPr lang="it-IT" b="1" baseline="30000" dirty="0" smtClean="0"/>
              <a:t> </a:t>
            </a:r>
            <a:r>
              <a:rPr lang="it-IT" b="1" dirty="0" smtClean="0"/>
              <a:t>0,75 = 75%</a:t>
            </a:r>
            <a:r>
              <a:rPr lang="it-IT" dirty="0" smtClean="0"/>
              <a:t> </a:t>
            </a:r>
            <a:endParaRPr lang="it-IT" dirty="0"/>
          </a:p>
        </p:txBody>
      </p:sp>
      <p:sp>
        <p:nvSpPr>
          <p:cNvPr id="5" name="CasellaDiTesto 4"/>
          <p:cNvSpPr txBox="1"/>
          <p:nvPr/>
        </p:nvSpPr>
        <p:spPr>
          <a:xfrm>
            <a:off x="277675" y="2608137"/>
            <a:ext cx="5275312" cy="369332"/>
          </a:xfrm>
          <a:prstGeom prst="rect">
            <a:avLst/>
          </a:prstGeom>
          <a:noFill/>
        </p:spPr>
        <p:txBody>
          <a:bodyPr wrap="square" rtlCol="0">
            <a:spAutoFit/>
          </a:bodyPr>
          <a:lstStyle/>
          <a:p>
            <a:r>
              <a:rPr lang="it-IT" dirty="0" smtClean="0"/>
              <a:t>Cosa prevede Bell:</a:t>
            </a:r>
            <a:endParaRPr lang="en-US" dirty="0"/>
          </a:p>
        </p:txBody>
      </p:sp>
      <p:sp>
        <p:nvSpPr>
          <p:cNvPr id="10" name="CasellaDiTesto 9"/>
          <p:cNvSpPr txBox="1"/>
          <p:nvPr/>
        </p:nvSpPr>
        <p:spPr>
          <a:xfrm>
            <a:off x="280474" y="3856442"/>
            <a:ext cx="7679431" cy="923330"/>
          </a:xfrm>
          <a:prstGeom prst="rect">
            <a:avLst/>
          </a:prstGeom>
          <a:noFill/>
        </p:spPr>
        <p:txBody>
          <a:bodyPr wrap="square" rtlCol="0">
            <a:spAutoFit/>
          </a:bodyPr>
          <a:lstStyle/>
          <a:p>
            <a:r>
              <a:rPr lang="it-IT" dirty="0" smtClean="0"/>
              <a:t>Quindi Bell trova che:</a:t>
            </a:r>
          </a:p>
          <a:p>
            <a:r>
              <a:rPr lang="it-IT" dirty="0" smtClean="0"/>
              <a:t>1. Se la realtà è locale devo avere un certo risultato [E(60</a:t>
            </a:r>
            <a:r>
              <a:rPr lang="it-IT" baseline="30000" dirty="0" smtClean="0"/>
              <a:t>0 </a:t>
            </a:r>
            <a:r>
              <a:rPr lang="it-IT" dirty="0" smtClean="0">
                <a:sym typeface="Symbol"/>
              </a:rPr>
              <a:t> 50%]</a:t>
            </a:r>
          </a:p>
          <a:p>
            <a:r>
              <a:rPr lang="it-IT" dirty="0" smtClean="0">
                <a:sym typeface="Symbol"/>
              </a:rPr>
              <a:t>2. La MQ in ogni caso deve dare E= 75%, quindi NON PUO’ essere locale.</a:t>
            </a:r>
            <a:endParaRPr lang="en-US" dirty="0"/>
          </a:p>
        </p:txBody>
      </p:sp>
      <p:grpSp>
        <p:nvGrpSpPr>
          <p:cNvPr id="13" name="Gruppo 12"/>
          <p:cNvGrpSpPr/>
          <p:nvPr/>
        </p:nvGrpSpPr>
        <p:grpSpPr>
          <a:xfrm>
            <a:off x="446937" y="627534"/>
            <a:ext cx="5614904" cy="998999"/>
            <a:chOff x="833076" y="2783710"/>
            <a:chExt cx="5614904" cy="998999"/>
          </a:xfrm>
        </p:grpSpPr>
        <p:grpSp>
          <p:nvGrpSpPr>
            <p:cNvPr id="14" name="Gruppo 13"/>
            <p:cNvGrpSpPr/>
            <p:nvPr/>
          </p:nvGrpSpPr>
          <p:grpSpPr>
            <a:xfrm>
              <a:off x="833076" y="3029773"/>
              <a:ext cx="5614904" cy="499666"/>
              <a:chOff x="833076" y="2453709"/>
              <a:chExt cx="5614904" cy="499666"/>
            </a:xfrm>
          </p:grpSpPr>
          <p:grpSp>
            <p:nvGrpSpPr>
              <p:cNvPr id="41" name="Gruppo 40"/>
              <p:cNvGrpSpPr/>
              <p:nvPr/>
            </p:nvGrpSpPr>
            <p:grpSpPr>
              <a:xfrm>
                <a:off x="2273464" y="2453709"/>
                <a:ext cx="2640569" cy="499666"/>
                <a:chOff x="2273464" y="2453709"/>
                <a:chExt cx="2640569" cy="499666"/>
              </a:xfrm>
            </p:grpSpPr>
            <p:sp>
              <p:nvSpPr>
                <p:cNvPr id="44" name="CasellaDiTesto 43"/>
                <p:cNvSpPr txBox="1"/>
                <p:nvPr/>
              </p:nvSpPr>
              <p:spPr>
                <a:xfrm>
                  <a:off x="2273464" y="2453709"/>
                  <a:ext cx="347591" cy="307777"/>
                </a:xfrm>
                <a:prstGeom prst="rect">
                  <a:avLst/>
                </a:prstGeom>
                <a:noFill/>
              </p:spPr>
              <p:txBody>
                <a:bodyPr wrap="square" rtlCol="0">
                  <a:spAutoFit/>
                </a:bodyPr>
                <a:lstStyle/>
                <a:p>
                  <a:r>
                    <a:rPr lang="it-IT" sz="1400" dirty="0"/>
                    <a:t>B</a:t>
                  </a:r>
                  <a:endParaRPr lang="en-US" sz="1400" dirty="0"/>
                </a:p>
              </p:txBody>
            </p:sp>
            <p:grpSp>
              <p:nvGrpSpPr>
                <p:cNvPr id="45" name="Gruppo 44"/>
                <p:cNvGrpSpPr/>
                <p:nvPr/>
              </p:nvGrpSpPr>
              <p:grpSpPr>
                <a:xfrm>
                  <a:off x="2346378" y="2457875"/>
                  <a:ext cx="2567655" cy="495500"/>
                  <a:chOff x="2580598" y="2039057"/>
                  <a:chExt cx="2567655" cy="495500"/>
                </a:xfrm>
              </p:grpSpPr>
              <p:grpSp>
                <p:nvGrpSpPr>
                  <p:cNvPr id="46" name="Gruppo 45"/>
                  <p:cNvGrpSpPr/>
                  <p:nvPr/>
                </p:nvGrpSpPr>
                <p:grpSpPr>
                  <a:xfrm>
                    <a:off x="2580598" y="2089180"/>
                    <a:ext cx="2446329" cy="445377"/>
                    <a:chOff x="2521746" y="4085998"/>
                    <a:chExt cx="1622500" cy="445377"/>
                  </a:xfrm>
                </p:grpSpPr>
                <p:grpSp>
                  <p:nvGrpSpPr>
                    <p:cNvPr id="48" name="Gruppo 47"/>
                    <p:cNvGrpSpPr/>
                    <p:nvPr/>
                  </p:nvGrpSpPr>
                  <p:grpSpPr>
                    <a:xfrm>
                      <a:off x="2521746" y="4187441"/>
                      <a:ext cx="1619384" cy="343934"/>
                      <a:chOff x="2567703" y="1696435"/>
                      <a:chExt cx="1619384" cy="343934"/>
                    </a:xfrm>
                  </p:grpSpPr>
                  <p:grpSp>
                    <p:nvGrpSpPr>
                      <p:cNvPr id="51" name="Gruppo 50"/>
                      <p:cNvGrpSpPr/>
                      <p:nvPr/>
                    </p:nvGrpSpPr>
                    <p:grpSpPr>
                      <a:xfrm>
                        <a:off x="2567703" y="1696435"/>
                        <a:ext cx="1619384" cy="335521"/>
                        <a:chOff x="2655675" y="2020205"/>
                        <a:chExt cx="1619384" cy="335521"/>
                      </a:xfrm>
                    </p:grpSpPr>
                    <p:sp>
                      <p:nvSpPr>
                        <p:cNvPr id="53" name="Cubo 52"/>
                        <p:cNvSpPr/>
                        <p:nvPr/>
                      </p:nvSpPr>
                      <p:spPr>
                        <a:xfrm>
                          <a:off x="3292291" y="2020205"/>
                          <a:ext cx="359224" cy="33552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Connettore 2 53"/>
                        <p:cNvCxnSpPr/>
                        <p:nvPr/>
                      </p:nvCxnSpPr>
                      <p:spPr>
                        <a:xfrm>
                          <a:off x="3707904" y="2187965"/>
                          <a:ext cx="477532" cy="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Connettore 2 54"/>
                        <p:cNvCxnSpPr/>
                        <p:nvPr/>
                      </p:nvCxnSpPr>
                      <p:spPr>
                        <a:xfrm rot="10800000">
                          <a:off x="2756421" y="2188752"/>
                          <a:ext cx="477532" cy="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56" name="Ovale 55"/>
                        <p:cNvSpPr/>
                        <p:nvPr/>
                      </p:nvSpPr>
                      <p:spPr>
                        <a:xfrm>
                          <a:off x="4179553" y="2112537"/>
                          <a:ext cx="95506" cy="144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e 56"/>
                        <p:cNvSpPr/>
                        <p:nvPr/>
                      </p:nvSpPr>
                      <p:spPr>
                        <a:xfrm>
                          <a:off x="2655675" y="2125599"/>
                          <a:ext cx="95506" cy="14400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CasellaDiTesto 51"/>
                      <p:cNvSpPr txBox="1"/>
                      <p:nvPr/>
                    </p:nvSpPr>
                    <p:spPr>
                      <a:xfrm>
                        <a:off x="3241357" y="1732592"/>
                        <a:ext cx="312812" cy="307777"/>
                      </a:xfrm>
                      <a:prstGeom prst="rect">
                        <a:avLst/>
                      </a:prstGeom>
                      <a:noFill/>
                    </p:spPr>
                    <p:txBody>
                      <a:bodyPr wrap="square" rtlCol="0">
                        <a:spAutoFit/>
                      </a:bodyPr>
                      <a:lstStyle/>
                      <a:p>
                        <a:r>
                          <a:rPr lang="it-IT" sz="1400" b="1" dirty="0" smtClean="0">
                            <a:latin typeface="Arial" pitchFamily="34" charset="0"/>
                            <a:cs typeface="Arial" pitchFamily="34" charset="0"/>
                          </a:rPr>
                          <a:t>S</a:t>
                        </a:r>
                        <a:endParaRPr lang="en-US" sz="1400" b="1" dirty="0">
                          <a:latin typeface="Arial" pitchFamily="34" charset="0"/>
                          <a:cs typeface="Arial" pitchFamily="34" charset="0"/>
                        </a:endParaRPr>
                      </a:p>
                    </p:txBody>
                  </p:sp>
                </p:grpSp>
                <p:sp>
                  <p:nvSpPr>
                    <p:cNvPr id="49" name="CasellaDiTesto 48"/>
                    <p:cNvSpPr txBox="1"/>
                    <p:nvPr/>
                  </p:nvSpPr>
                  <p:spPr>
                    <a:xfrm>
                      <a:off x="2800798" y="4085998"/>
                      <a:ext cx="480690" cy="307777"/>
                    </a:xfrm>
                    <a:prstGeom prst="rect">
                      <a:avLst/>
                    </a:prstGeom>
                    <a:noFill/>
                  </p:spPr>
                  <p:txBody>
                    <a:bodyPr wrap="square" rtlCol="0">
                      <a:spAutoFit/>
                    </a:bodyPr>
                    <a:lstStyle/>
                    <a:p>
                      <a:r>
                        <a:rPr lang="it-IT" sz="1400" dirty="0"/>
                        <a:t>F</a:t>
                      </a:r>
                      <a:r>
                        <a:rPr lang="it-IT" sz="1400" dirty="0" smtClean="0"/>
                        <a:t>2</a:t>
                      </a:r>
                      <a:endParaRPr lang="en-US" sz="1400" dirty="0"/>
                    </a:p>
                  </p:txBody>
                </p:sp>
                <p:sp>
                  <p:nvSpPr>
                    <p:cNvPr id="50" name="CasellaDiTesto 49"/>
                    <p:cNvSpPr txBox="1"/>
                    <p:nvPr/>
                  </p:nvSpPr>
                  <p:spPr>
                    <a:xfrm>
                      <a:off x="3663556" y="4085998"/>
                      <a:ext cx="480690" cy="307777"/>
                    </a:xfrm>
                    <a:prstGeom prst="rect">
                      <a:avLst/>
                    </a:prstGeom>
                    <a:noFill/>
                  </p:spPr>
                  <p:txBody>
                    <a:bodyPr wrap="square" rtlCol="0">
                      <a:spAutoFit/>
                    </a:bodyPr>
                    <a:lstStyle/>
                    <a:p>
                      <a:r>
                        <a:rPr lang="it-IT" sz="1400" dirty="0"/>
                        <a:t>F</a:t>
                      </a:r>
                      <a:r>
                        <a:rPr lang="it-IT" sz="1400" dirty="0" smtClean="0"/>
                        <a:t>1</a:t>
                      </a:r>
                      <a:endParaRPr lang="en-US" sz="1400" dirty="0"/>
                    </a:p>
                  </p:txBody>
                </p:sp>
              </p:grpSp>
              <p:sp>
                <p:nvSpPr>
                  <p:cNvPr id="47" name="CasellaDiTesto 46"/>
                  <p:cNvSpPr txBox="1"/>
                  <p:nvPr/>
                </p:nvSpPr>
                <p:spPr>
                  <a:xfrm>
                    <a:off x="4800662" y="2039057"/>
                    <a:ext cx="347591" cy="307777"/>
                  </a:xfrm>
                  <a:prstGeom prst="rect">
                    <a:avLst/>
                  </a:prstGeom>
                  <a:noFill/>
                </p:spPr>
                <p:txBody>
                  <a:bodyPr wrap="square" rtlCol="0">
                    <a:spAutoFit/>
                  </a:bodyPr>
                  <a:lstStyle/>
                  <a:p>
                    <a:r>
                      <a:rPr lang="it-IT" sz="1400" dirty="0" smtClean="0"/>
                      <a:t>A</a:t>
                    </a:r>
                    <a:endParaRPr lang="en-US" sz="1400" dirty="0"/>
                  </a:p>
                </p:txBody>
              </p:sp>
            </p:grpSp>
          </p:grpSp>
          <p:sp>
            <p:nvSpPr>
              <p:cNvPr id="42" name="CasellaDiTesto 41"/>
              <p:cNvSpPr txBox="1"/>
              <p:nvPr/>
            </p:nvSpPr>
            <p:spPr>
              <a:xfrm>
                <a:off x="6015932" y="2528817"/>
                <a:ext cx="432048" cy="307777"/>
              </a:xfrm>
              <a:prstGeom prst="rect">
                <a:avLst/>
              </a:prstGeom>
              <a:noFill/>
            </p:spPr>
            <p:txBody>
              <a:bodyPr wrap="square" rtlCol="0">
                <a:spAutoFit/>
              </a:bodyPr>
              <a:lstStyle/>
              <a:p>
                <a:r>
                  <a:rPr lang="it-IT" sz="1400" dirty="0" smtClean="0"/>
                  <a:t>C1</a:t>
                </a:r>
                <a:endParaRPr lang="en-US" sz="1400" dirty="0"/>
              </a:p>
            </p:txBody>
          </p:sp>
          <p:sp>
            <p:nvSpPr>
              <p:cNvPr id="43" name="CasellaDiTesto 42"/>
              <p:cNvSpPr txBox="1"/>
              <p:nvPr/>
            </p:nvSpPr>
            <p:spPr>
              <a:xfrm>
                <a:off x="833076" y="2563622"/>
                <a:ext cx="432048" cy="307777"/>
              </a:xfrm>
              <a:prstGeom prst="rect">
                <a:avLst/>
              </a:prstGeom>
              <a:noFill/>
            </p:spPr>
            <p:txBody>
              <a:bodyPr wrap="square" rtlCol="0">
                <a:spAutoFit/>
              </a:bodyPr>
              <a:lstStyle/>
              <a:p>
                <a:r>
                  <a:rPr lang="it-IT" sz="1400" dirty="0" smtClean="0"/>
                  <a:t>C2</a:t>
                </a:r>
                <a:endParaRPr lang="en-US" sz="1400" dirty="0"/>
              </a:p>
            </p:txBody>
          </p:sp>
        </p:grpSp>
        <p:grpSp>
          <p:nvGrpSpPr>
            <p:cNvPr id="15" name="Gruppo 14"/>
            <p:cNvGrpSpPr/>
            <p:nvPr/>
          </p:nvGrpSpPr>
          <p:grpSpPr>
            <a:xfrm>
              <a:off x="4854177" y="2783710"/>
              <a:ext cx="1288328" cy="961872"/>
              <a:chOff x="3491879" y="1436014"/>
              <a:chExt cx="1288328" cy="961872"/>
            </a:xfrm>
          </p:grpSpPr>
          <p:grpSp>
            <p:nvGrpSpPr>
              <p:cNvPr id="30" name="Gruppo 29"/>
              <p:cNvGrpSpPr/>
              <p:nvPr/>
            </p:nvGrpSpPr>
            <p:grpSpPr>
              <a:xfrm>
                <a:off x="3491879" y="1635019"/>
                <a:ext cx="551455" cy="568877"/>
                <a:chOff x="7409761" y="4137600"/>
                <a:chExt cx="551455" cy="568877"/>
              </a:xfrm>
            </p:grpSpPr>
            <p:sp>
              <p:nvSpPr>
                <p:cNvPr id="38" name="Cubo 37"/>
                <p:cNvSpPr/>
                <p:nvPr/>
              </p:nvSpPr>
              <p:spPr>
                <a:xfrm>
                  <a:off x="7409761" y="4137600"/>
                  <a:ext cx="551455" cy="568877"/>
                </a:xfrm>
                <a:prstGeom prst="cube">
                  <a:avLst/>
                </a:prstGeom>
                <a:solidFill>
                  <a:srgbClr val="F8F8F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asellaDiTesto 38"/>
                <p:cNvSpPr txBox="1"/>
                <p:nvPr/>
              </p:nvSpPr>
              <p:spPr>
                <a:xfrm>
                  <a:off x="7409762" y="4348213"/>
                  <a:ext cx="361139" cy="276999"/>
                </a:xfrm>
                <a:prstGeom prst="rect">
                  <a:avLst/>
                </a:prstGeom>
                <a:noFill/>
              </p:spPr>
              <p:txBody>
                <a:bodyPr wrap="square" rtlCol="0">
                  <a:spAutoFit/>
                </a:bodyPr>
                <a:lstStyle/>
                <a:p>
                  <a:r>
                    <a:rPr lang="it-IT" sz="1200" dirty="0" smtClean="0"/>
                    <a:t>P1</a:t>
                  </a:r>
                  <a:endParaRPr lang="en-US" sz="1200" dirty="0"/>
                </a:p>
              </p:txBody>
            </p:sp>
            <p:cxnSp>
              <p:nvCxnSpPr>
                <p:cNvPr id="40" name="Connettore 2 39"/>
                <p:cNvCxnSpPr/>
                <p:nvPr/>
              </p:nvCxnSpPr>
              <p:spPr>
                <a:xfrm flipV="1">
                  <a:off x="7638969" y="4299942"/>
                  <a:ext cx="123796" cy="36000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1" name="Gruppo 30"/>
              <p:cNvGrpSpPr/>
              <p:nvPr/>
            </p:nvGrpSpPr>
            <p:grpSpPr>
              <a:xfrm>
                <a:off x="3966486" y="1436014"/>
                <a:ext cx="813721" cy="961872"/>
                <a:chOff x="3966486" y="1436014"/>
                <a:chExt cx="813721" cy="961872"/>
              </a:xfrm>
            </p:grpSpPr>
            <p:cxnSp>
              <p:nvCxnSpPr>
                <p:cNvPr id="32" name="Connettore 2 31"/>
                <p:cNvCxnSpPr/>
                <p:nvPr/>
              </p:nvCxnSpPr>
              <p:spPr>
                <a:xfrm>
                  <a:off x="3966526" y="1797454"/>
                  <a:ext cx="288000" cy="3964"/>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3" name="Connettore 2 32"/>
                <p:cNvCxnSpPr/>
                <p:nvPr/>
              </p:nvCxnSpPr>
              <p:spPr>
                <a:xfrm>
                  <a:off x="3966486" y="2060658"/>
                  <a:ext cx="288000" cy="3964"/>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34" name="Memoria ad accesso diretto 33"/>
                <p:cNvSpPr/>
                <p:nvPr/>
              </p:nvSpPr>
              <p:spPr>
                <a:xfrm>
                  <a:off x="4271348" y="1685084"/>
                  <a:ext cx="352170" cy="226578"/>
                </a:xfrm>
                <a:prstGeom prst="flowChartMagneticDrum">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emoria ad accesso diretto 34"/>
                <p:cNvSpPr/>
                <p:nvPr/>
              </p:nvSpPr>
              <p:spPr>
                <a:xfrm>
                  <a:off x="4275908" y="1943741"/>
                  <a:ext cx="352170" cy="226578"/>
                </a:xfrm>
                <a:prstGeom prst="flowChartMagneticDrum">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asellaDiTesto 35"/>
                <p:cNvSpPr txBox="1"/>
                <p:nvPr/>
              </p:nvSpPr>
              <p:spPr>
                <a:xfrm>
                  <a:off x="4255348" y="1436014"/>
                  <a:ext cx="414918" cy="276999"/>
                </a:xfrm>
                <a:prstGeom prst="rect">
                  <a:avLst/>
                </a:prstGeom>
                <a:noFill/>
              </p:spPr>
              <p:txBody>
                <a:bodyPr wrap="square" rtlCol="0">
                  <a:spAutoFit/>
                </a:bodyPr>
                <a:lstStyle/>
                <a:p>
                  <a:r>
                    <a:rPr lang="it-IT" sz="1200" b="1" dirty="0" smtClean="0">
                      <a:solidFill>
                        <a:srgbClr val="00B050"/>
                      </a:solidFill>
                    </a:rPr>
                    <a:t>Up</a:t>
                  </a:r>
                  <a:endParaRPr lang="en-US" sz="1200" b="1" dirty="0">
                    <a:solidFill>
                      <a:srgbClr val="00B050"/>
                    </a:solidFill>
                  </a:endParaRPr>
                </a:p>
              </p:txBody>
            </p:sp>
            <p:sp>
              <p:nvSpPr>
                <p:cNvPr id="37" name="CasellaDiTesto 36"/>
                <p:cNvSpPr txBox="1"/>
                <p:nvPr/>
              </p:nvSpPr>
              <p:spPr>
                <a:xfrm>
                  <a:off x="4162089" y="2120887"/>
                  <a:ext cx="618118" cy="276999"/>
                </a:xfrm>
                <a:prstGeom prst="rect">
                  <a:avLst/>
                </a:prstGeom>
                <a:noFill/>
              </p:spPr>
              <p:txBody>
                <a:bodyPr wrap="square" rtlCol="0">
                  <a:spAutoFit/>
                </a:bodyPr>
                <a:lstStyle/>
                <a:p>
                  <a:r>
                    <a:rPr lang="it-IT" sz="1200" b="1" dirty="0" smtClean="0">
                      <a:solidFill>
                        <a:srgbClr val="FF0000"/>
                      </a:solidFill>
                    </a:rPr>
                    <a:t>Down</a:t>
                  </a:r>
                  <a:endParaRPr lang="en-US" sz="1200" b="1" dirty="0">
                    <a:solidFill>
                      <a:srgbClr val="FF0000"/>
                    </a:solidFill>
                  </a:endParaRPr>
                </a:p>
              </p:txBody>
            </p:sp>
          </p:grpSp>
        </p:grpSp>
        <p:grpSp>
          <p:nvGrpSpPr>
            <p:cNvPr id="16" name="Gruppo 15"/>
            <p:cNvGrpSpPr/>
            <p:nvPr/>
          </p:nvGrpSpPr>
          <p:grpSpPr>
            <a:xfrm flipH="1">
              <a:off x="1049099" y="2820837"/>
              <a:ext cx="1288828" cy="961872"/>
              <a:chOff x="3459733" y="1436014"/>
              <a:chExt cx="1320474" cy="961872"/>
            </a:xfrm>
          </p:grpSpPr>
          <p:grpSp>
            <p:nvGrpSpPr>
              <p:cNvPr id="17" name="Gruppo 16"/>
              <p:cNvGrpSpPr/>
              <p:nvPr/>
            </p:nvGrpSpPr>
            <p:grpSpPr>
              <a:xfrm>
                <a:off x="3459733" y="1635019"/>
                <a:ext cx="583601" cy="568877"/>
                <a:chOff x="7377615" y="4137600"/>
                <a:chExt cx="583601" cy="568877"/>
              </a:xfrm>
            </p:grpSpPr>
            <p:sp>
              <p:nvSpPr>
                <p:cNvPr id="25" name="Cubo 24"/>
                <p:cNvSpPr/>
                <p:nvPr/>
              </p:nvSpPr>
              <p:spPr>
                <a:xfrm>
                  <a:off x="7409761" y="4137600"/>
                  <a:ext cx="551455" cy="568877"/>
                </a:xfrm>
                <a:prstGeom prst="cube">
                  <a:avLst/>
                </a:prstGeom>
                <a:solidFill>
                  <a:srgbClr val="F8F8F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asellaDiTesto 27"/>
                <p:cNvSpPr txBox="1"/>
                <p:nvPr/>
              </p:nvSpPr>
              <p:spPr>
                <a:xfrm>
                  <a:off x="7377615" y="4312355"/>
                  <a:ext cx="361139" cy="276999"/>
                </a:xfrm>
                <a:prstGeom prst="rect">
                  <a:avLst/>
                </a:prstGeom>
                <a:noFill/>
              </p:spPr>
              <p:txBody>
                <a:bodyPr wrap="square" rtlCol="0">
                  <a:spAutoFit/>
                </a:bodyPr>
                <a:lstStyle/>
                <a:p>
                  <a:r>
                    <a:rPr lang="it-IT" sz="1200" dirty="0" smtClean="0"/>
                    <a:t>P2</a:t>
                  </a:r>
                  <a:endParaRPr lang="en-US" sz="1200" dirty="0"/>
                </a:p>
              </p:txBody>
            </p:sp>
            <p:cxnSp>
              <p:nvCxnSpPr>
                <p:cNvPr id="29" name="Connettore 2 28"/>
                <p:cNvCxnSpPr/>
                <p:nvPr/>
              </p:nvCxnSpPr>
              <p:spPr>
                <a:xfrm flipV="1">
                  <a:off x="7659765" y="4314726"/>
                  <a:ext cx="114810" cy="345142"/>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8" name="Gruppo 17"/>
              <p:cNvGrpSpPr/>
              <p:nvPr/>
            </p:nvGrpSpPr>
            <p:grpSpPr>
              <a:xfrm>
                <a:off x="3966486" y="1436014"/>
                <a:ext cx="813721" cy="961872"/>
                <a:chOff x="3966486" y="1436014"/>
                <a:chExt cx="813721" cy="961872"/>
              </a:xfrm>
            </p:grpSpPr>
            <p:cxnSp>
              <p:nvCxnSpPr>
                <p:cNvPr id="19" name="Connettore 2 18"/>
                <p:cNvCxnSpPr/>
                <p:nvPr/>
              </p:nvCxnSpPr>
              <p:spPr>
                <a:xfrm>
                  <a:off x="3966526" y="1797454"/>
                  <a:ext cx="288000" cy="3964"/>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 name="Connettore 2 19"/>
                <p:cNvCxnSpPr/>
                <p:nvPr/>
              </p:nvCxnSpPr>
              <p:spPr>
                <a:xfrm>
                  <a:off x="3966486" y="2060658"/>
                  <a:ext cx="288000" cy="3964"/>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21" name="Memoria ad accesso diretto 20"/>
                <p:cNvSpPr/>
                <p:nvPr/>
              </p:nvSpPr>
              <p:spPr>
                <a:xfrm>
                  <a:off x="4271348" y="1685084"/>
                  <a:ext cx="352170" cy="226578"/>
                </a:xfrm>
                <a:prstGeom prst="flowChartMagneticDrum">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emoria ad accesso diretto 21"/>
                <p:cNvSpPr/>
                <p:nvPr/>
              </p:nvSpPr>
              <p:spPr>
                <a:xfrm>
                  <a:off x="4275908" y="1943741"/>
                  <a:ext cx="352170" cy="226578"/>
                </a:xfrm>
                <a:prstGeom prst="flowChartMagneticDrum">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sellaDiTesto 22"/>
                <p:cNvSpPr txBox="1"/>
                <p:nvPr/>
              </p:nvSpPr>
              <p:spPr>
                <a:xfrm>
                  <a:off x="4255348" y="1436014"/>
                  <a:ext cx="414918" cy="276999"/>
                </a:xfrm>
                <a:prstGeom prst="rect">
                  <a:avLst/>
                </a:prstGeom>
                <a:noFill/>
              </p:spPr>
              <p:txBody>
                <a:bodyPr wrap="square" rtlCol="0">
                  <a:spAutoFit/>
                </a:bodyPr>
                <a:lstStyle/>
                <a:p>
                  <a:r>
                    <a:rPr lang="it-IT" sz="1200" b="1" dirty="0" smtClean="0">
                      <a:solidFill>
                        <a:srgbClr val="00B050"/>
                      </a:solidFill>
                    </a:rPr>
                    <a:t>Up</a:t>
                  </a:r>
                  <a:endParaRPr lang="en-US" sz="1200" b="1" dirty="0">
                    <a:solidFill>
                      <a:srgbClr val="00B050"/>
                    </a:solidFill>
                  </a:endParaRPr>
                </a:p>
              </p:txBody>
            </p:sp>
            <p:sp>
              <p:nvSpPr>
                <p:cNvPr id="24" name="CasellaDiTesto 23"/>
                <p:cNvSpPr txBox="1"/>
                <p:nvPr/>
              </p:nvSpPr>
              <p:spPr>
                <a:xfrm>
                  <a:off x="4162089" y="2120887"/>
                  <a:ext cx="618118" cy="276999"/>
                </a:xfrm>
                <a:prstGeom prst="rect">
                  <a:avLst/>
                </a:prstGeom>
                <a:noFill/>
              </p:spPr>
              <p:txBody>
                <a:bodyPr wrap="square" rtlCol="0">
                  <a:spAutoFit/>
                </a:bodyPr>
                <a:lstStyle/>
                <a:p>
                  <a:r>
                    <a:rPr lang="it-IT" sz="1200" b="1" dirty="0" smtClean="0">
                      <a:solidFill>
                        <a:srgbClr val="FF0000"/>
                      </a:solidFill>
                    </a:rPr>
                    <a:t>Down</a:t>
                  </a:r>
                  <a:endParaRPr lang="en-US" sz="1200" b="1" dirty="0">
                    <a:solidFill>
                      <a:srgbClr val="FF0000"/>
                    </a:solidFill>
                  </a:endParaRPr>
                </a:p>
              </p:txBody>
            </p:sp>
          </p:grpSp>
        </p:grpSp>
      </p:grpSp>
      <p:sp>
        <p:nvSpPr>
          <p:cNvPr id="59" name="CasellaDiTesto 58"/>
          <p:cNvSpPr txBox="1"/>
          <p:nvPr/>
        </p:nvSpPr>
        <p:spPr>
          <a:xfrm>
            <a:off x="282442" y="2067694"/>
            <a:ext cx="4737051" cy="338554"/>
          </a:xfrm>
          <a:prstGeom prst="rect">
            <a:avLst/>
          </a:prstGeom>
          <a:noFill/>
        </p:spPr>
        <p:txBody>
          <a:bodyPr wrap="square" rtlCol="0">
            <a:spAutoFit/>
          </a:bodyPr>
          <a:lstStyle/>
          <a:p>
            <a:r>
              <a:rPr lang="it-IT" sz="1600" dirty="0" smtClean="0"/>
              <a:t>Come sono scelti gli assi dei due cristalli: </a:t>
            </a:r>
            <a:r>
              <a:rPr lang="it-IT" sz="1600" dirty="0" smtClean="0">
                <a:sym typeface="Symbol"/>
              </a:rPr>
              <a:t></a:t>
            </a:r>
            <a:r>
              <a:rPr lang="it-IT" sz="1600" dirty="0" smtClean="0"/>
              <a:t>(P1,P2) = </a:t>
            </a:r>
            <a:r>
              <a:rPr lang="it-IT" sz="1600" dirty="0" smtClean="0">
                <a:sym typeface="Symbol"/>
              </a:rPr>
              <a:t>60</a:t>
            </a:r>
            <a:r>
              <a:rPr lang="it-IT" sz="1600" baseline="30000" dirty="0" smtClean="0">
                <a:sym typeface="Symbol"/>
              </a:rPr>
              <a:t>0</a:t>
            </a:r>
            <a:endParaRPr lang="en-US" sz="1600" dirty="0"/>
          </a:p>
        </p:txBody>
      </p:sp>
      <p:grpSp>
        <p:nvGrpSpPr>
          <p:cNvPr id="75" name="Gruppo 74"/>
          <p:cNvGrpSpPr/>
          <p:nvPr/>
        </p:nvGrpSpPr>
        <p:grpSpPr>
          <a:xfrm>
            <a:off x="5018173" y="1890739"/>
            <a:ext cx="982835" cy="772211"/>
            <a:chOff x="5018173" y="1890739"/>
            <a:chExt cx="982835" cy="772211"/>
          </a:xfrm>
        </p:grpSpPr>
        <p:grpSp>
          <p:nvGrpSpPr>
            <p:cNvPr id="73" name="Gruppo 72"/>
            <p:cNvGrpSpPr/>
            <p:nvPr/>
          </p:nvGrpSpPr>
          <p:grpSpPr>
            <a:xfrm>
              <a:off x="5018173" y="1890739"/>
              <a:ext cx="982835" cy="772211"/>
              <a:chOff x="4793299" y="1779662"/>
              <a:chExt cx="982835" cy="772211"/>
            </a:xfrm>
          </p:grpSpPr>
          <p:grpSp>
            <p:nvGrpSpPr>
              <p:cNvPr id="68" name="Gruppo 67"/>
              <p:cNvGrpSpPr/>
              <p:nvPr/>
            </p:nvGrpSpPr>
            <p:grpSpPr>
              <a:xfrm>
                <a:off x="4923945" y="1779662"/>
                <a:ext cx="723689" cy="692958"/>
                <a:chOff x="4741490" y="1805976"/>
                <a:chExt cx="712080" cy="692958"/>
              </a:xfrm>
            </p:grpSpPr>
            <p:cxnSp>
              <p:nvCxnSpPr>
                <p:cNvPr id="61" name="Connettore 2 60"/>
                <p:cNvCxnSpPr/>
                <p:nvPr/>
              </p:nvCxnSpPr>
              <p:spPr>
                <a:xfrm flipV="1">
                  <a:off x="5098790" y="1805976"/>
                  <a:ext cx="0" cy="669175"/>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2" name="Connettore 2 61"/>
                <p:cNvCxnSpPr/>
                <p:nvPr/>
              </p:nvCxnSpPr>
              <p:spPr>
                <a:xfrm flipV="1">
                  <a:off x="5092948" y="1886934"/>
                  <a:ext cx="360622" cy="612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Connettore 2 64"/>
                <p:cNvCxnSpPr/>
                <p:nvPr/>
              </p:nvCxnSpPr>
              <p:spPr>
                <a:xfrm flipH="1" flipV="1">
                  <a:off x="4741490" y="1874849"/>
                  <a:ext cx="348402" cy="6163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0" name="Arco 69"/>
              <p:cNvSpPr/>
              <p:nvPr/>
            </p:nvSpPr>
            <p:spPr>
              <a:xfrm rot="18823789">
                <a:off x="5117425" y="2223817"/>
                <a:ext cx="334336" cy="321775"/>
              </a:xfrm>
              <a:prstGeom prst="arc">
                <a:avLst/>
              </a:prstGeom>
              <a:ln w="12700">
                <a:solidFill>
                  <a:srgbClr val="3346F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CasellaDiTesto 70"/>
              <p:cNvSpPr txBox="1"/>
              <p:nvPr/>
            </p:nvSpPr>
            <p:spPr>
              <a:xfrm>
                <a:off x="5414995" y="2070983"/>
                <a:ext cx="361139" cy="276999"/>
              </a:xfrm>
              <a:prstGeom prst="rect">
                <a:avLst/>
              </a:prstGeom>
              <a:noFill/>
            </p:spPr>
            <p:txBody>
              <a:bodyPr wrap="square" rtlCol="0">
                <a:spAutoFit/>
              </a:bodyPr>
              <a:lstStyle/>
              <a:p>
                <a:r>
                  <a:rPr lang="it-IT" sz="1200" dirty="0" smtClean="0"/>
                  <a:t>P1</a:t>
                </a:r>
                <a:endParaRPr lang="en-US" sz="1200" dirty="0"/>
              </a:p>
            </p:txBody>
          </p:sp>
          <p:sp>
            <p:nvSpPr>
              <p:cNvPr id="72" name="CasellaDiTesto 71"/>
              <p:cNvSpPr txBox="1"/>
              <p:nvPr/>
            </p:nvSpPr>
            <p:spPr>
              <a:xfrm>
                <a:off x="4793299" y="2051754"/>
                <a:ext cx="361139" cy="276999"/>
              </a:xfrm>
              <a:prstGeom prst="rect">
                <a:avLst/>
              </a:prstGeom>
              <a:noFill/>
            </p:spPr>
            <p:txBody>
              <a:bodyPr wrap="square" rtlCol="0">
                <a:spAutoFit/>
              </a:bodyPr>
              <a:lstStyle/>
              <a:p>
                <a:r>
                  <a:rPr lang="it-IT" sz="1200" dirty="0" smtClean="0"/>
                  <a:t>P2</a:t>
                </a:r>
                <a:endParaRPr lang="en-US" sz="1200" dirty="0"/>
              </a:p>
            </p:txBody>
          </p:sp>
        </p:grpSp>
        <p:sp>
          <p:nvSpPr>
            <p:cNvPr id="74" name="CasellaDiTesto 73"/>
            <p:cNvSpPr txBox="1"/>
            <p:nvPr/>
          </p:nvSpPr>
          <p:spPr>
            <a:xfrm>
              <a:off x="5325860" y="2086826"/>
              <a:ext cx="361139" cy="276999"/>
            </a:xfrm>
            <a:prstGeom prst="rect">
              <a:avLst/>
            </a:prstGeom>
            <a:noFill/>
          </p:spPr>
          <p:txBody>
            <a:bodyPr wrap="square" rtlCol="0">
              <a:spAutoFit/>
            </a:bodyPr>
            <a:lstStyle/>
            <a:p>
              <a:r>
                <a:rPr lang="it-IT" sz="1200" dirty="0" smtClean="0">
                  <a:sym typeface="Symbol"/>
                </a:rPr>
                <a:t></a:t>
              </a:r>
              <a:endParaRPr lang="en-US" sz="1200" dirty="0"/>
            </a:p>
          </p:txBody>
        </p:sp>
      </p:grpSp>
    </p:spTree>
    <p:extLst>
      <p:ext uri="{BB962C8B-B14F-4D97-AF65-F5344CB8AC3E}">
        <p14:creationId xmlns:p14="http://schemas.microsoft.com/office/powerpoint/2010/main" val="28259977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0"/>
            <a:ext cx="9144000" cy="483518"/>
          </a:xfrm>
          <a:prstGeom prst="rect">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ctrTitle"/>
          </p:nvPr>
        </p:nvSpPr>
        <p:spPr>
          <a:xfrm>
            <a:off x="0" y="918"/>
            <a:ext cx="5076056" cy="410592"/>
          </a:xfrm>
        </p:spPr>
        <p:txBody>
          <a:bodyPr>
            <a:noAutofit/>
          </a:bodyPr>
          <a:lstStyle/>
          <a:p>
            <a:pPr algn="l"/>
            <a:r>
              <a:rPr lang="it-IT" sz="2000" b="1" dirty="0" smtClean="0"/>
              <a:t>Verifiche sperimentali - 1982</a:t>
            </a:r>
            <a:endParaRPr lang="it-IT" sz="2400" b="1" dirty="0"/>
          </a:p>
        </p:txBody>
      </p:sp>
      <p:sp>
        <p:nvSpPr>
          <p:cNvPr id="7" name="Segnaposto numero diapositiva 6"/>
          <p:cNvSpPr>
            <a:spLocks noGrp="1"/>
          </p:cNvSpPr>
          <p:nvPr>
            <p:ph type="sldNum" sz="quarter" idx="12"/>
          </p:nvPr>
        </p:nvSpPr>
        <p:spPr>
          <a:xfrm>
            <a:off x="8748464" y="4803998"/>
            <a:ext cx="298376" cy="252759"/>
          </a:xfrm>
        </p:spPr>
        <p:txBody>
          <a:bodyPr/>
          <a:lstStyle/>
          <a:p>
            <a:fld id="{2BFC0026-57C0-4FBE-A77A-58B0CFCFBA7E}" type="slidenum">
              <a:rPr lang="it-IT" sz="1000" smtClean="0">
                <a:solidFill>
                  <a:schemeClr val="tx1"/>
                </a:solidFill>
              </a:rPr>
              <a:pPr/>
              <a:t>19</a:t>
            </a:fld>
            <a:endParaRPr lang="it-IT" sz="1000" dirty="0">
              <a:solidFill>
                <a:schemeClr val="tx1"/>
              </a:solidFill>
            </a:endParaRPr>
          </a:p>
        </p:txBody>
      </p:sp>
      <p:sp>
        <p:nvSpPr>
          <p:cNvPr id="8" name="Segnaposto piè di pagina 7"/>
          <p:cNvSpPr>
            <a:spLocks noGrp="1"/>
          </p:cNvSpPr>
          <p:nvPr>
            <p:ph type="ftr" sz="quarter" idx="11"/>
          </p:nvPr>
        </p:nvSpPr>
        <p:spPr>
          <a:xfrm>
            <a:off x="0" y="4869656"/>
            <a:ext cx="3744416" cy="273844"/>
          </a:xfrm>
        </p:spPr>
        <p:txBody>
          <a:bodyPr/>
          <a:lstStyle/>
          <a:p>
            <a:pPr algn="l"/>
            <a:r>
              <a:rPr lang="it-IT" sz="1000" dirty="0" smtClean="0">
                <a:solidFill>
                  <a:schemeClr val="tx1"/>
                </a:solidFill>
              </a:rPr>
              <a:t>Relatività &amp; Meccanica Quantistica - Carlo Cosmelli</a:t>
            </a:r>
            <a:endParaRPr lang="it-IT" sz="1000" dirty="0">
              <a:solidFill>
                <a:schemeClr val="tx1"/>
              </a:solidFill>
            </a:endParaRPr>
          </a:p>
        </p:txBody>
      </p:sp>
      <p:pic>
        <p:nvPicPr>
          <p:cNvPr id="6" name="Picture 3" descr="D:\Didattica\Coursera\Poster Philadelphia\logo RQM 4.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76256" y="123478"/>
            <a:ext cx="2128058" cy="120950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137241" y="483518"/>
            <a:ext cx="6507832" cy="1569660"/>
          </a:xfrm>
          <a:prstGeom prst="rect">
            <a:avLst/>
          </a:prstGeom>
        </p:spPr>
        <p:txBody>
          <a:bodyPr wrap="square">
            <a:spAutoFit/>
          </a:bodyPr>
          <a:lstStyle/>
          <a:p>
            <a:r>
              <a:rPr lang="it-IT" sz="1600" dirty="0" smtClean="0"/>
              <a:t>Le misure, vengono fatte nel 1982 da A. </a:t>
            </a:r>
            <a:r>
              <a:rPr lang="it-IT" sz="1600" dirty="0" err="1" smtClean="0"/>
              <a:t>Aspect</a:t>
            </a:r>
            <a:r>
              <a:rPr lang="it-IT" sz="1600" dirty="0" smtClean="0"/>
              <a:t>, utilizzando un apparato sperimentale particolare, in cui gli assi di polarizzazione venivano ruotati </a:t>
            </a:r>
            <a:r>
              <a:rPr lang="it-IT" sz="1600" b="1" dirty="0" smtClean="0"/>
              <a:t>DOPO</a:t>
            </a:r>
            <a:r>
              <a:rPr lang="it-IT" sz="1600" dirty="0" smtClean="0"/>
              <a:t>  che i fotoni erano stati emessi…mentre stavano in volo. Si eliminavano così eventuali spiegazioni di un mondo «olistico». Non solo, ma la scelta dell’angolo di  come ruotare gli assi veniva fatta automaticamente da un generatore di numeri casuali.</a:t>
            </a:r>
          </a:p>
        </p:txBody>
      </p:sp>
      <p:sp>
        <p:nvSpPr>
          <p:cNvPr id="14" name="TextBox 13"/>
          <p:cNvSpPr txBox="1"/>
          <p:nvPr/>
        </p:nvSpPr>
        <p:spPr>
          <a:xfrm>
            <a:off x="146617" y="3723878"/>
            <a:ext cx="6663857" cy="1169551"/>
          </a:xfrm>
          <a:prstGeom prst="rect">
            <a:avLst/>
          </a:prstGeom>
          <a:noFill/>
        </p:spPr>
        <p:txBody>
          <a:bodyPr wrap="square" rtlCol="0">
            <a:spAutoFit/>
          </a:bodyPr>
          <a:lstStyle/>
          <a:p>
            <a:r>
              <a:rPr lang="it-IT" sz="1400" b="1" dirty="0" smtClean="0"/>
              <a:t>Nota:</a:t>
            </a:r>
            <a:endParaRPr lang="it-IT" sz="1400" b="1" dirty="0"/>
          </a:p>
          <a:p>
            <a:r>
              <a:rPr lang="it-IT" sz="1400" dirty="0" smtClean="0"/>
              <a:t>Le </a:t>
            </a:r>
            <a:r>
              <a:rPr lang="it-IT" sz="1400" dirty="0"/>
              <a:t>misure ed i calcoli sono state eseguite per contatori che avevano un’efficienza e &lt; 1, quindi i valori delle probabilità aspettate sono diversi da quelli dell’articolo originale di </a:t>
            </a:r>
            <a:r>
              <a:rPr lang="it-IT" sz="1400" dirty="0" smtClean="0"/>
              <a:t>Bell. Dato che l’efficienza di misura è molto bassa, i puristi non ritengono queste misure una prova definitiva dell’ipotesi di non località.</a:t>
            </a:r>
            <a:endParaRPr lang="it-IT" sz="1400" dirty="0"/>
          </a:p>
        </p:txBody>
      </p:sp>
      <p:sp>
        <p:nvSpPr>
          <p:cNvPr id="11" name="Rectangle 11"/>
          <p:cNvSpPr/>
          <p:nvPr/>
        </p:nvSpPr>
        <p:spPr>
          <a:xfrm>
            <a:off x="172512" y="2211710"/>
            <a:ext cx="7239000" cy="1338828"/>
          </a:xfrm>
          <a:prstGeom prst="rect">
            <a:avLst/>
          </a:prstGeom>
        </p:spPr>
        <p:txBody>
          <a:bodyPr wrap="square">
            <a:spAutoFit/>
          </a:bodyPr>
          <a:lstStyle/>
          <a:p>
            <a:pPr marL="285750" indent="-285750">
              <a:lnSpc>
                <a:spcPct val="150000"/>
              </a:lnSpc>
              <a:buFontTx/>
              <a:buChar char="-"/>
            </a:pPr>
            <a:r>
              <a:rPr lang="it-IT" dirty="0" smtClean="0"/>
              <a:t>L’ipotesi di località:               </a:t>
            </a:r>
            <a:r>
              <a:rPr lang="it-IT" b="1" dirty="0" smtClean="0"/>
              <a:t>E </a:t>
            </a:r>
            <a:r>
              <a:rPr lang="it-IT" b="1" dirty="0" smtClean="0">
                <a:sym typeface="Symbol"/>
              </a:rPr>
              <a:t> 0,5</a:t>
            </a:r>
          </a:p>
          <a:p>
            <a:pPr marL="285750" indent="-285750">
              <a:lnSpc>
                <a:spcPct val="150000"/>
              </a:lnSpc>
              <a:buFontTx/>
              <a:buChar char="-"/>
            </a:pPr>
            <a:r>
              <a:rPr lang="it-IT" dirty="0" smtClean="0"/>
              <a:t>Il </a:t>
            </a:r>
            <a:r>
              <a:rPr lang="it-IT" dirty="0"/>
              <a:t>risultato sperimentale:     </a:t>
            </a:r>
            <a:r>
              <a:rPr lang="it-IT" b="1" dirty="0"/>
              <a:t>E = 0,601 </a:t>
            </a:r>
            <a:r>
              <a:rPr lang="it-IT" b="1" dirty="0">
                <a:sym typeface="Symbol"/>
              </a:rPr>
              <a:t></a:t>
            </a:r>
            <a:r>
              <a:rPr lang="it-IT" b="1" dirty="0"/>
              <a:t> </a:t>
            </a:r>
            <a:r>
              <a:rPr lang="it-IT" b="1" dirty="0" smtClean="0"/>
              <a:t>0,020</a:t>
            </a:r>
          </a:p>
          <a:p>
            <a:pPr marL="285750" indent="-285750">
              <a:lnSpc>
                <a:spcPct val="150000"/>
              </a:lnSpc>
              <a:buFontTx/>
              <a:buChar char="-"/>
            </a:pPr>
            <a:r>
              <a:rPr lang="it-IT" dirty="0" smtClean="0"/>
              <a:t> </a:t>
            </a:r>
            <a:r>
              <a:rPr lang="it-IT" dirty="0"/>
              <a:t>La previsione della MQ:      </a:t>
            </a:r>
            <a:r>
              <a:rPr lang="it-IT" b="1" dirty="0"/>
              <a:t>E = </a:t>
            </a:r>
            <a:r>
              <a:rPr lang="it-IT" b="1" dirty="0" smtClean="0"/>
              <a:t>0,612 </a:t>
            </a:r>
            <a:endParaRPr lang="it-IT" b="1" dirty="0"/>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483518"/>
            <a:ext cx="5688632" cy="4633301"/>
          </a:xfrm>
          <a:prstGeom prst="rect">
            <a:avLst/>
          </a:prstGeom>
        </p:spPr>
      </p:pic>
    </p:spTree>
    <p:extLst>
      <p:ext uri="{BB962C8B-B14F-4D97-AF65-F5344CB8AC3E}">
        <p14:creationId xmlns:p14="http://schemas.microsoft.com/office/powerpoint/2010/main" val="278311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0"/>
            <a:ext cx="9144000" cy="483518"/>
          </a:xfrm>
          <a:prstGeom prst="rect">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ctrTitle"/>
          </p:nvPr>
        </p:nvSpPr>
        <p:spPr>
          <a:xfrm>
            <a:off x="0" y="918"/>
            <a:ext cx="5076056" cy="410592"/>
          </a:xfrm>
        </p:spPr>
        <p:txBody>
          <a:bodyPr>
            <a:noAutofit/>
          </a:bodyPr>
          <a:lstStyle/>
          <a:p>
            <a:pPr algn="l"/>
            <a:r>
              <a:rPr lang="it-IT" sz="2000" b="1" dirty="0" smtClean="0"/>
              <a:t>Dove eravamo rimasti...</a:t>
            </a:r>
            <a:endParaRPr lang="it-IT" sz="2400" b="1" dirty="0"/>
          </a:p>
        </p:txBody>
      </p:sp>
      <p:sp>
        <p:nvSpPr>
          <p:cNvPr id="7" name="Segnaposto numero diapositiva 6"/>
          <p:cNvSpPr>
            <a:spLocks noGrp="1"/>
          </p:cNvSpPr>
          <p:nvPr>
            <p:ph type="sldNum" sz="quarter" idx="12"/>
          </p:nvPr>
        </p:nvSpPr>
        <p:spPr>
          <a:xfrm>
            <a:off x="8748464" y="4803998"/>
            <a:ext cx="298376" cy="252759"/>
          </a:xfrm>
        </p:spPr>
        <p:txBody>
          <a:bodyPr/>
          <a:lstStyle/>
          <a:p>
            <a:fld id="{2BFC0026-57C0-4FBE-A77A-58B0CFCFBA7E}" type="slidenum">
              <a:rPr lang="it-IT" sz="1000" smtClean="0">
                <a:solidFill>
                  <a:schemeClr val="tx1"/>
                </a:solidFill>
              </a:rPr>
              <a:pPr/>
              <a:t>2</a:t>
            </a:fld>
            <a:endParaRPr lang="it-IT" sz="1000" dirty="0">
              <a:solidFill>
                <a:schemeClr val="tx1"/>
              </a:solidFill>
            </a:endParaRPr>
          </a:p>
        </p:txBody>
      </p:sp>
      <p:sp>
        <p:nvSpPr>
          <p:cNvPr id="8" name="Segnaposto piè di pagina 7"/>
          <p:cNvSpPr>
            <a:spLocks noGrp="1"/>
          </p:cNvSpPr>
          <p:nvPr>
            <p:ph type="ftr" sz="quarter" idx="11"/>
          </p:nvPr>
        </p:nvSpPr>
        <p:spPr>
          <a:xfrm>
            <a:off x="35496" y="4803998"/>
            <a:ext cx="3744416" cy="273844"/>
          </a:xfrm>
        </p:spPr>
        <p:txBody>
          <a:bodyPr/>
          <a:lstStyle/>
          <a:p>
            <a:pPr algn="l"/>
            <a:r>
              <a:rPr lang="it-IT" sz="1000" dirty="0" smtClean="0">
                <a:solidFill>
                  <a:schemeClr val="tx1"/>
                </a:solidFill>
              </a:rPr>
              <a:t>Relatività &amp; Meccanica Quantistica - Carlo Cosmelli</a:t>
            </a:r>
            <a:endParaRPr lang="it-IT" sz="1000" dirty="0">
              <a:solidFill>
                <a:schemeClr val="tx1"/>
              </a:solidFill>
            </a:endParaRPr>
          </a:p>
        </p:txBody>
      </p:sp>
      <p:pic>
        <p:nvPicPr>
          <p:cNvPr id="6" name="Picture 3" descr="D:\Didattica\Coursera\Poster Philadelphia\logo RQM 4.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15942" y="0"/>
            <a:ext cx="2128058" cy="1209502"/>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3" name="Gruppo 2"/>
          <p:cNvGrpSpPr/>
          <p:nvPr/>
        </p:nvGrpSpPr>
        <p:grpSpPr>
          <a:xfrm>
            <a:off x="0" y="627534"/>
            <a:ext cx="6781800" cy="1755487"/>
            <a:chOff x="0" y="627534"/>
            <a:chExt cx="6781800" cy="1755487"/>
          </a:xfrm>
        </p:grpSpPr>
        <p:sp>
          <p:nvSpPr>
            <p:cNvPr id="10" name="TextBox 9"/>
            <p:cNvSpPr txBox="1"/>
            <p:nvPr/>
          </p:nvSpPr>
          <p:spPr>
            <a:xfrm>
              <a:off x="0" y="627534"/>
              <a:ext cx="6781800" cy="338554"/>
            </a:xfrm>
            <a:prstGeom prst="rect">
              <a:avLst/>
            </a:prstGeom>
            <a:noFill/>
          </p:spPr>
          <p:txBody>
            <a:bodyPr wrap="square" rtlCol="0">
              <a:spAutoFit/>
            </a:bodyPr>
            <a:lstStyle/>
            <a:p>
              <a:r>
                <a:rPr lang="it-IT" sz="1600" dirty="0" smtClean="0"/>
                <a:t>Dall’esperimento concettuale proposto da EPR si era giunti alla conclusione che:</a:t>
              </a:r>
            </a:p>
          </p:txBody>
        </p:sp>
        <p:sp>
          <p:nvSpPr>
            <p:cNvPr id="12" name="TextBox 11"/>
            <p:cNvSpPr txBox="1"/>
            <p:nvPr/>
          </p:nvSpPr>
          <p:spPr>
            <a:xfrm>
              <a:off x="342900" y="1059582"/>
              <a:ext cx="6248400" cy="1323439"/>
            </a:xfrm>
            <a:prstGeom prst="rect">
              <a:avLst/>
            </a:prstGeom>
            <a:noFill/>
          </p:spPr>
          <p:txBody>
            <a:bodyPr wrap="square" rtlCol="0">
              <a:spAutoFit/>
            </a:bodyPr>
            <a:lstStyle/>
            <a:p>
              <a:pPr>
                <a:buFontTx/>
                <a:buChar char="•"/>
              </a:pPr>
              <a:r>
                <a:rPr lang="it-IT" sz="1600" dirty="0" smtClean="0"/>
                <a:t> Nell’ipotesi di «realismo locale» e della validità della Relatività Speciale, posso immaginare un esperimento in cui un sistema non è descritto completamente dalla Meccanica Quantistica.</a:t>
              </a:r>
            </a:p>
            <a:p>
              <a:pPr>
                <a:buFontTx/>
                <a:buChar char="•"/>
              </a:pPr>
              <a:r>
                <a:rPr lang="it-IT" sz="1600" dirty="0" smtClean="0"/>
                <a:t> Quindi: o non valgono le ipotesi di partenza, oppure la meccanica quantistica è </a:t>
              </a:r>
              <a:r>
                <a:rPr lang="it-IT" sz="1600" b="1" dirty="0" smtClean="0"/>
                <a:t>INCOMPLETA.</a:t>
              </a:r>
              <a:endParaRPr lang="it-IT" sz="1600" b="1" dirty="0"/>
            </a:p>
          </p:txBody>
        </p:sp>
      </p:grpSp>
      <p:grpSp>
        <p:nvGrpSpPr>
          <p:cNvPr id="4" name="Gruppo 3"/>
          <p:cNvGrpSpPr/>
          <p:nvPr/>
        </p:nvGrpSpPr>
        <p:grpSpPr>
          <a:xfrm>
            <a:off x="190500" y="2643758"/>
            <a:ext cx="6705600" cy="2163490"/>
            <a:chOff x="190500" y="2643758"/>
            <a:chExt cx="6705600" cy="2163490"/>
          </a:xfrm>
        </p:grpSpPr>
        <p:sp>
          <p:nvSpPr>
            <p:cNvPr id="13" name="TextBox 12"/>
            <p:cNvSpPr txBox="1"/>
            <p:nvPr/>
          </p:nvSpPr>
          <p:spPr>
            <a:xfrm>
              <a:off x="228600" y="2643758"/>
              <a:ext cx="6629400" cy="1077218"/>
            </a:xfrm>
            <a:prstGeom prst="rect">
              <a:avLst/>
            </a:prstGeom>
            <a:noFill/>
          </p:spPr>
          <p:txBody>
            <a:bodyPr wrap="square" rtlCol="0">
              <a:spAutoFit/>
            </a:bodyPr>
            <a:lstStyle/>
            <a:p>
              <a:r>
                <a:rPr lang="it-IT" sz="1600" dirty="0" smtClean="0"/>
                <a:t>Nel 1964 John S. Bell immagina un esperimento ideale per mostrare che nessun modello locale, in cui cioè non posso avere trasmissione immediata di segnali a distanze arbitrarie, può essere in accordo con la meccanica quantistica.</a:t>
              </a:r>
              <a:endParaRPr lang="it-IT" sz="1600" dirty="0"/>
            </a:p>
          </p:txBody>
        </p:sp>
        <p:sp>
          <p:nvSpPr>
            <p:cNvPr id="14" name="Rectangle 13"/>
            <p:cNvSpPr/>
            <p:nvPr/>
          </p:nvSpPr>
          <p:spPr>
            <a:xfrm>
              <a:off x="190500" y="3883918"/>
              <a:ext cx="6705600" cy="923330"/>
            </a:xfrm>
            <a:prstGeom prst="rect">
              <a:avLst/>
            </a:prstGeom>
          </p:spPr>
          <p:txBody>
            <a:bodyPr wrap="square">
              <a:spAutoFit/>
            </a:bodyPr>
            <a:lstStyle/>
            <a:p>
              <a:r>
                <a:rPr lang="it-IT" dirty="0" smtClean="0"/>
                <a:t>Con la sua proposta Bell non vuole direttamente falsificare o provare la MQ o altre teorie; propone un test per verificare la località dei fenomeni naturali. </a:t>
              </a:r>
              <a:endParaRPr lang="it-IT" dirty="0"/>
            </a:p>
          </p:txBody>
        </p:sp>
      </p:grpSp>
    </p:spTree>
    <p:extLst>
      <p:ext uri="{BB962C8B-B14F-4D97-AF65-F5344CB8AC3E}">
        <p14:creationId xmlns:p14="http://schemas.microsoft.com/office/powerpoint/2010/main" val="294183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0"/>
            <a:ext cx="9144000" cy="483518"/>
          </a:xfrm>
          <a:prstGeom prst="rect">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ctrTitle"/>
          </p:nvPr>
        </p:nvSpPr>
        <p:spPr>
          <a:xfrm>
            <a:off x="0" y="918"/>
            <a:ext cx="5076056" cy="410592"/>
          </a:xfrm>
        </p:spPr>
        <p:txBody>
          <a:bodyPr>
            <a:noAutofit/>
          </a:bodyPr>
          <a:lstStyle/>
          <a:p>
            <a:pPr algn="l"/>
            <a:r>
              <a:rPr lang="it-IT" sz="2000" b="1" dirty="0" smtClean="0"/>
              <a:t>Conclusioni - 1</a:t>
            </a:r>
            <a:endParaRPr lang="it-IT" sz="2400" b="1" dirty="0"/>
          </a:p>
        </p:txBody>
      </p:sp>
      <p:sp>
        <p:nvSpPr>
          <p:cNvPr id="7" name="Segnaposto numero diapositiva 6"/>
          <p:cNvSpPr>
            <a:spLocks noGrp="1"/>
          </p:cNvSpPr>
          <p:nvPr>
            <p:ph type="sldNum" sz="quarter" idx="12"/>
          </p:nvPr>
        </p:nvSpPr>
        <p:spPr>
          <a:xfrm>
            <a:off x="8748464" y="4803998"/>
            <a:ext cx="298376" cy="252759"/>
          </a:xfrm>
        </p:spPr>
        <p:txBody>
          <a:bodyPr/>
          <a:lstStyle/>
          <a:p>
            <a:fld id="{2BFC0026-57C0-4FBE-A77A-58B0CFCFBA7E}" type="slidenum">
              <a:rPr lang="it-IT" sz="1000" smtClean="0">
                <a:solidFill>
                  <a:schemeClr val="tx1"/>
                </a:solidFill>
              </a:rPr>
              <a:pPr/>
              <a:t>20</a:t>
            </a:fld>
            <a:endParaRPr lang="it-IT" sz="1000" dirty="0">
              <a:solidFill>
                <a:schemeClr val="tx1"/>
              </a:solidFill>
            </a:endParaRPr>
          </a:p>
        </p:txBody>
      </p:sp>
      <p:sp>
        <p:nvSpPr>
          <p:cNvPr id="8" name="Segnaposto piè di pagina 7"/>
          <p:cNvSpPr>
            <a:spLocks noGrp="1"/>
          </p:cNvSpPr>
          <p:nvPr>
            <p:ph type="ftr" sz="quarter" idx="11"/>
          </p:nvPr>
        </p:nvSpPr>
        <p:spPr>
          <a:xfrm>
            <a:off x="0" y="4869656"/>
            <a:ext cx="3744416" cy="273844"/>
          </a:xfrm>
        </p:spPr>
        <p:txBody>
          <a:bodyPr/>
          <a:lstStyle/>
          <a:p>
            <a:pPr algn="l"/>
            <a:r>
              <a:rPr lang="it-IT" sz="1000" dirty="0" smtClean="0">
                <a:solidFill>
                  <a:schemeClr val="tx1"/>
                </a:solidFill>
              </a:rPr>
              <a:t>Relatività &amp; Meccanica Quantistica - Carlo Cosmelli</a:t>
            </a:r>
            <a:endParaRPr lang="it-IT" sz="1000" dirty="0">
              <a:solidFill>
                <a:schemeClr val="tx1"/>
              </a:solidFill>
            </a:endParaRPr>
          </a:p>
        </p:txBody>
      </p:sp>
      <p:pic>
        <p:nvPicPr>
          <p:cNvPr id="6" name="Picture 3" descr="D:\Didattica\Coursera\Poster Philadelphia\logo RQM 4.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15942" y="22783"/>
            <a:ext cx="2128058" cy="120950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214206" y="843558"/>
            <a:ext cx="6477000" cy="1200329"/>
          </a:xfrm>
          <a:prstGeom prst="rect">
            <a:avLst/>
          </a:prstGeom>
        </p:spPr>
        <p:txBody>
          <a:bodyPr wrap="square">
            <a:spAutoFit/>
          </a:bodyPr>
          <a:lstStyle/>
          <a:p>
            <a:r>
              <a:rPr lang="it-IT" b="1" i="1" dirty="0" smtClean="0"/>
              <a:t>Conclusione 1. </a:t>
            </a:r>
            <a:r>
              <a:rPr lang="it-IT" dirty="0" smtClean="0"/>
              <a:t>L’ipotesi di località è falsificata, la realtà è (può essere) non locale. Possono esistere interazioni non-locali, cioè con </a:t>
            </a:r>
            <a:r>
              <a:rPr lang="it-IT" dirty="0" err="1" smtClean="0"/>
              <a:t>uan</a:t>
            </a:r>
            <a:r>
              <a:rPr lang="it-IT" dirty="0" smtClean="0"/>
              <a:t> correlazione immediata anche a grandi distanze, MA SOLO PER SISTEMI QUANTISTICI ENTANGLED (INTERLACCIATI).</a:t>
            </a:r>
            <a:endParaRPr lang="it-IT" dirty="0"/>
          </a:p>
        </p:txBody>
      </p:sp>
      <p:sp>
        <p:nvSpPr>
          <p:cNvPr id="11" name="Rectangle 10"/>
          <p:cNvSpPr/>
          <p:nvPr/>
        </p:nvSpPr>
        <p:spPr>
          <a:xfrm>
            <a:off x="214206" y="2355726"/>
            <a:ext cx="6553200" cy="1754326"/>
          </a:xfrm>
          <a:prstGeom prst="rect">
            <a:avLst/>
          </a:prstGeom>
        </p:spPr>
        <p:txBody>
          <a:bodyPr wrap="square">
            <a:spAutoFit/>
          </a:bodyPr>
          <a:lstStyle/>
          <a:p>
            <a:r>
              <a:rPr lang="it-IT" b="1" i="1" dirty="0" smtClean="0"/>
              <a:t>Conclusione 2. </a:t>
            </a:r>
            <a:r>
              <a:rPr lang="it-IT" dirty="0" smtClean="0"/>
              <a:t>Il risultato sperimentale è quello previsto dalla meccanica quantistica, che quindi non è locale. </a:t>
            </a:r>
          </a:p>
          <a:p>
            <a:r>
              <a:rPr lang="it-IT" dirty="0" smtClean="0"/>
              <a:t>L’argomentazione di EPR era giusta, ma non la conclusione: questo perché l’ipotesi di partenza non era vera.</a:t>
            </a:r>
          </a:p>
          <a:p>
            <a:r>
              <a:rPr lang="it-IT" dirty="0" smtClean="0"/>
              <a:t> Non è la MQ ad essere incompleta, è l’ipotesi di località che non è corretta.</a:t>
            </a:r>
            <a:endParaRPr lang="it-IT" dirty="0"/>
          </a:p>
        </p:txBody>
      </p:sp>
    </p:spTree>
    <p:extLst>
      <p:ext uri="{BB962C8B-B14F-4D97-AF65-F5344CB8AC3E}">
        <p14:creationId xmlns:p14="http://schemas.microsoft.com/office/powerpoint/2010/main" val="404029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0"/>
            <a:ext cx="9144000" cy="483518"/>
          </a:xfrm>
          <a:prstGeom prst="rect">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ctrTitle"/>
          </p:nvPr>
        </p:nvSpPr>
        <p:spPr>
          <a:xfrm>
            <a:off x="0" y="918"/>
            <a:ext cx="5076056" cy="410592"/>
          </a:xfrm>
        </p:spPr>
        <p:txBody>
          <a:bodyPr>
            <a:noAutofit/>
          </a:bodyPr>
          <a:lstStyle/>
          <a:p>
            <a:pPr algn="l"/>
            <a:r>
              <a:rPr lang="it-IT" sz="2000" b="1" dirty="0" smtClean="0"/>
              <a:t>Conclusioni - 2</a:t>
            </a:r>
            <a:endParaRPr lang="it-IT" sz="2400" b="1" dirty="0"/>
          </a:p>
        </p:txBody>
      </p:sp>
      <p:sp>
        <p:nvSpPr>
          <p:cNvPr id="7" name="Segnaposto numero diapositiva 6"/>
          <p:cNvSpPr>
            <a:spLocks noGrp="1"/>
          </p:cNvSpPr>
          <p:nvPr>
            <p:ph type="sldNum" sz="quarter" idx="12"/>
          </p:nvPr>
        </p:nvSpPr>
        <p:spPr>
          <a:xfrm>
            <a:off x="8748464" y="4803998"/>
            <a:ext cx="298376" cy="252759"/>
          </a:xfrm>
        </p:spPr>
        <p:txBody>
          <a:bodyPr/>
          <a:lstStyle/>
          <a:p>
            <a:fld id="{2BFC0026-57C0-4FBE-A77A-58B0CFCFBA7E}" type="slidenum">
              <a:rPr lang="it-IT" sz="1000" smtClean="0">
                <a:solidFill>
                  <a:schemeClr val="tx1"/>
                </a:solidFill>
              </a:rPr>
              <a:pPr/>
              <a:t>21</a:t>
            </a:fld>
            <a:endParaRPr lang="it-IT" sz="1000" dirty="0">
              <a:solidFill>
                <a:schemeClr val="tx1"/>
              </a:solidFill>
            </a:endParaRPr>
          </a:p>
        </p:txBody>
      </p:sp>
      <p:sp>
        <p:nvSpPr>
          <p:cNvPr id="8" name="Segnaposto piè di pagina 7"/>
          <p:cNvSpPr>
            <a:spLocks noGrp="1"/>
          </p:cNvSpPr>
          <p:nvPr>
            <p:ph type="ftr" sz="quarter" idx="11"/>
          </p:nvPr>
        </p:nvSpPr>
        <p:spPr>
          <a:xfrm>
            <a:off x="0" y="4869656"/>
            <a:ext cx="3744416" cy="273844"/>
          </a:xfrm>
        </p:spPr>
        <p:txBody>
          <a:bodyPr/>
          <a:lstStyle/>
          <a:p>
            <a:pPr algn="l"/>
            <a:r>
              <a:rPr lang="it-IT" sz="1000" dirty="0" smtClean="0">
                <a:solidFill>
                  <a:schemeClr val="tx1"/>
                </a:solidFill>
              </a:rPr>
              <a:t>Relatività &amp; Meccanica Quantistica - Carlo Cosmelli</a:t>
            </a:r>
            <a:endParaRPr lang="it-IT" sz="1000" dirty="0">
              <a:solidFill>
                <a:schemeClr val="tx1"/>
              </a:solidFill>
            </a:endParaRPr>
          </a:p>
        </p:txBody>
      </p:sp>
      <p:pic>
        <p:nvPicPr>
          <p:cNvPr id="6" name="Picture 3" descr="D:\Didattica\Coursera\Poster Philadelphia\logo RQM 4.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15942" y="22783"/>
            <a:ext cx="2128058" cy="120950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Rectangle 10"/>
          <p:cNvSpPr/>
          <p:nvPr/>
        </p:nvSpPr>
        <p:spPr>
          <a:xfrm>
            <a:off x="231942" y="483518"/>
            <a:ext cx="6553200" cy="4160113"/>
          </a:xfrm>
          <a:prstGeom prst="rect">
            <a:avLst/>
          </a:prstGeom>
        </p:spPr>
        <p:txBody>
          <a:bodyPr wrap="square">
            <a:spAutoFit/>
          </a:bodyPr>
          <a:lstStyle/>
          <a:p>
            <a:r>
              <a:rPr lang="it-IT" sz="1600" b="1" i="1" dirty="0" smtClean="0"/>
              <a:t>Fraintendimenti 1: </a:t>
            </a:r>
            <a:r>
              <a:rPr lang="it-IT" sz="1600" dirty="0" smtClean="0"/>
              <a:t>Ma allora è possibile che dei segnali viaggino a velocità maggiore della luce? </a:t>
            </a:r>
            <a:r>
              <a:rPr lang="it-IT" sz="1600" b="1" dirty="0" smtClean="0"/>
              <a:t>NO</a:t>
            </a:r>
            <a:r>
              <a:rPr lang="it-IT" sz="1600" dirty="0" smtClean="0"/>
              <a:t>. La teoria della relatività è corretta.</a:t>
            </a:r>
          </a:p>
          <a:p>
            <a:r>
              <a:rPr lang="it-IT" sz="1600" dirty="0" smtClean="0"/>
              <a:t>Ciò che viaggia </a:t>
            </a:r>
            <a:r>
              <a:rPr lang="it-IT" sz="1600" b="1" dirty="0" smtClean="0"/>
              <a:t>non è un segnale</a:t>
            </a:r>
            <a:r>
              <a:rPr lang="it-IT" sz="1600" dirty="0" smtClean="0"/>
              <a:t>, infatti le sequenze di Up e Down che misuro da ogni parte sono sempre sequenza casuali di Up e Down con il 50% di probabilità. </a:t>
            </a:r>
            <a:r>
              <a:rPr lang="it-IT" sz="1600" dirty="0"/>
              <a:t>Non posso usarle per trasmettere alcuna informazione</a:t>
            </a:r>
            <a:r>
              <a:rPr lang="it-IT" sz="1600" dirty="0" smtClean="0"/>
              <a:t>.</a:t>
            </a:r>
          </a:p>
          <a:p>
            <a:endParaRPr lang="it-IT" sz="1600" dirty="0" smtClean="0"/>
          </a:p>
          <a:p>
            <a:r>
              <a:rPr lang="it-IT" sz="1600" dirty="0" smtClean="0"/>
              <a:t>Esempio:</a:t>
            </a:r>
          </a:p>
          <a:p>
            <a:r>
              <a:rPr lang="it-IT" sz="1600" dirty="0" smtClean="0"/>
              <a:t>Sequenza di B, se A è stato misurato, quindi con la correlazione non-locale.</a:t>
            </a:r>
          </a:p>
          <a:p>
            <a:r>
              <a:rPr lang="it-IT" sz="1600" dirty="0" smtClean="0"/>
              <a:t>      UUDU  DDUU  DUDU DDUD UDDU  DUDU   : 12U -  12D   50% - 50%</a:t>
            </a:r>
          </a:p>
          <a:p>
            <a:endParaRPr lang="it-IT" sz="1600" dirty="0" smtClean="0"/>
          </a:p>
          <a:p>
            <a:r>
              <a:rPr lang="it-IT" sz="1600" dirty="0" smtClean="0"/>
              <a:t>Sequenza di B, se fosse un fotone singolo…</a:t>
            </a:r>
          </a:p>
          <a:p>
            <a:r>
              <a:rPr lang="it-IT" sz="1600" dirty="0"/>
              <a:t> </a:t>
            </a:r>
            <a:r>
              <a:rPr lang="it-IT" sz="1600" dirty="0" smtClean="0"/>
              <a:t>     DDUU UUDU  DDUD  DUDU  </a:t>
            </a:r>
            <a:r>
              <a:rPr lang="it-IT" sz="1600" dirty="0" err="1" smtClean="0"/>
              <a:t>DUDU</a:t>
            </a:r>
            <a:r>
              <a:rPr lang="it-IT" sz="1600" dirty="0" smtClean="0"/>
              <a:t> UDDU    : 12U – 12D  50% - 50%</a:t>
            </a:r>
          </a:p>
          <a:p>
            <a:endParaRPr lang="it-IT" sz="1600" dirty="0" smtClean="0"/>
          </a:p>
          <a:p>
            <a:pPr>
              <a:spcBef>
                <a:spcPts val="500"/>
              </a:spcBef>
            </a:pPr>
            <a:r>
              <a:rPr lang="it-IT" sz="1600" dirty="0" smtClean="0"/>
              <a:t>Ciò che si trasmette è la </a:t>
            </a:r>
            <a:r>
              <a:rPr lang="it-IT" sz="1600" b="1" dirty="0" smtClean="0"/>
              <a:t>CORRELAZIONE</a:t>
            </a:r>
            <a:r>
              <a:rPr lang="it-IT" sz="1600" dirty="0" smtClean="0"/>
              <a:t> fra i due fotoni, l’interazione non-locale esiste ed  è: </a:t>
            </a:r>
            <a:r>
              <a:rPr lang="en-GB" sz="1600" i="1" dirty="0"/>
              <a:t>unmediated, unmitigated, </a:t>
            </a:r>
            <a:r>
              <a:rPr lang="en-GB" sz="1600" dirty="0"/>
              <a:t>and </a:t>
            </a:r>
            <a:r>
              <a:rPr lang="en-GB" sz="1600" i="1" dirty="0" smtClean="0"/>
              <a:t>immediate, </a:t>
            </a:r>
            <a:r>
              <a:rPr lang="en-GB" sz="1600" dirty="0" err="1" smtClean="0"/>
              <a:t>cioè</a:t>
            </a:r>
            <a:r>
              <a:rPr lang="en-GB" sz="1600" dirty="0" smtClean="0"/>
              <a:t>:</a:t>
            </a:r>
          </a:p>
          <a:p>
            <a:pPr>
              <a:spcBef>
                <a:spcPts val="500"/>
              </a:spcBef>
            </a:pPr>
            <a:r>
              <a:rPr lang="en-GB" sz="1600" b="1" dirty="0" smtClean="0"/>
              <a:t>Non </a:t>
            </a:r>
            <a:r>
              <a:rPr lang="en-GB" sz="1600" b="1" dirty="0" err="1" smtClean="0"/>
              <a:t>mediata</a:t>
            </a:r>
            <a:r>
              <a:rPr lang="en-GB" sz="1600" b="1" dirty="0" smtClean="0"/>
              <a:t>  // non </a:t>
            </a:r>
            <a:r>
              <a:rPr lang="en-GB" sz="1600" b="1" dirty="0" err="1" smtClean="0"/>
              <a:t>mitigata</a:t>
            </a:r>
            <a:r>
              <a:rPr lang="en-GB" sz="1600" b="1" dirty="0" smtClean="0"/>
              <a:t> (non </a:t>
            </a:r>
            <a:r>
              <a:rPr lang="en-GB" sz="1600" b="1" dirty="0" err="1" smtClean="0"/>
              <a:t>decresce</a:t>
            </a:r>
            <a:r>
              <a:rPr lang="en-GB" sz="1600" b="1" dirty="0" smtClean="0"/>
              <a:t> con la </a:t>
            </a:r>
            <a:r>
              <a:rPr lang="en-GB" sz="1600" b="1" dirty="0" err="1" smtClean="0"/>
              <a:t>distanza</a:t>
            </a:r>
            <a:r>
              <a:rPr lang="en-GB" sz="1600" b="1" dirty="0" smtClean="0"/>
              <a:t>) // </a:t>
            </a:r>
            <a:r>
              <a:rPr lang="en-GB" sz="1600" b="1" dirty="0" err="1" smtClean="0"/>
              <a:t>immediata</a:t>
            </a:r>
            <a:endParaRPr lang="en-GB" sz="1600" b="1" dirty="0" smtClean="0"/>
          </a:p>
        </p:txBody>
      </p:sp>
    </p:spTree>
    <p:extLst>
      <p:ext uri="{BB962C8B-B14F-4D97-AF65-F5344CB8AC3E}">
        <p14:creationId xmlns:p14="http://schemas.microsoft.com/office/powerpoint/2010/main" val="359018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0"/>
            <a:ext cx="9144000" cy="483518"/>
          </a:xfrm>
          <a:prstGeom prst="rect">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ctrTitle"/>
          </p:nvPr>
        </p:nvSpPr>
        <p:spPr>
          <a:xfrm>
            <a:off x="0" y="918"/>
            <a:ext cx="5076056" cy="410592"/>
          </a:xfrm>
        </p:spPr>
        <p:txBody>
          <a:bodyPr>
            <a:noAutofit/>
          </a:bodyPr>
          <a:lstStyle/>
          <a:p>
            <a:pPr algn="l"/>
            <a:r>
              <a:rPr lang="it-IT" sz="2000" b="1" dirty="0" smtClean="0"/>
              <a:t>Conclusioni - 3</a:t>
            </a:r>
            <a:endParaRPr lang="it-IT" sz="2400" b="1" dirty="0"/>
          </a:p>
        </p:txBody>
      </p:sp>
      <p:sp>
        <p:nvSpPr>
          <p:cNvPr id="7" name="Segnaposto numero diapositiva 6"/>
          <p:cNvSpPr>
            <a:spLocks noGrp="1"/>
          </p:cNvSpPr>
          <p:nvPr>
            <p:ph type="sldNum" sz="quarter" idx="12"/>
          </p:nvPr>
        </p:nvSpPr>
        <p:spPr>
          <a:xfrm>
            <a:off x="8748464" y="4803998"/>
            <a:ext cx="298376" cy="252759"/>
          </a:xfrm>
        </p:spPr>
        <p:txBody>
          <a:bodyPr/>
          <a:lstStyle/>
          <a:p>
            <a:fld id="{2BFC0026-57C0-4FBE-A77A-58B0CFCFBA7E}" type="slidenum">
              <a:rPr lang="it-IT" sz="1000" smtClean="0">
                <a:solidFill>
                  <a:schemeClr val="tx1"/>
                </a:solidFill>
              </a:rPr>
              <a:pPr/>
              <a:t>22</a:t>
            </a:fld>
            <a:endParaRPr lang="it-IT" sz="1000" dirty="0">
              <a:solidFill>
                <a:schemeClr val="tx1"/>
              </a:solidFill>
            </a:endParaRPr>
          </a:p>
        </p:txBody>
      </p:sp>
      <p:sp>
        <p:nvSpPr>
          <p:cNvPr id="8" name="Segnaposto piè di pagina 7"/>
          <p:cNvSpPr>
            <a:spLocks noGrp="1"/>
          </p:cNvSpPr>
          <p:nvPr>
            <p:ph type="ftr" sz="quarter" idx="11"/>
          </p:nvPr>
        </p:nvSpPr>
        <p:spPr>
          <a:xfrm>
            <a:off x="0" y="4869656"/>
            <a:ext cx="3744416" cy="273844"/>
          </a:xfrm>
        </p:spPr>
        <p:txBody>
          <a:bodyPr/>
          <a:lstStyle/>
          <a:p>
            <a:pPr algn="l"/>
            <a:r>
              <a:rPr lang="it-IT" sz="1000" dirty="0" smtClean="0">
                <a:solidFill>
                  <a:schemeClr val="tx1"/>
                </a:solidFill>
              </a:rPr>
              <a:t>Relatività &amp; Meccanica Quantistica - Carlo Cosmelli</a:t>
            </a:r>
            <a:endParaRPr lang="it-IT" sz="1000" dirty="0">
              <a:solidFill>
                <a:schemeClr val="tx1"/>
              </a:solidFill>
            </a:endParaRPr>
          </a:p>
        </p:txBody>
      </p:sp>
      <p:pic>
        <p:nvPicPr>
          <p:cNvPr id="6" name="Picture 3" descr="D:\Didattica\Coursera\Poster Philadelphia\logo RQM 4.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15942" y="22783"/>
            <a:ext cx="2128058" cy="120950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Rectangle 10"/>
          <p:cNvSpPr/>
          <p:nvPr/>
        </p:nvSpPr>
        <p:spPr>
          <a:xfrm>
            <a:off x="231942" y="771550"/>
            <a:ext cx="6553200" cy="3847207"/>
          </a:xfrm>
          <a:prstGeom prst="rect">
            <a:avLst/>
          </a:prstGeom>
        </p:spPr>
        <p:txBody>
          <a:bodyPr wrap="square">
            <a:spAutoFit/>
          </a:bodyPr>
          <a:lstStyle/>
          <a:p>
            <a:r>
              <a:rPr lang="it-IT" b="1" i="1" dirty="0" smtClean="0"/>
              <a:t>Fraintendimenti 2: </a:t>
            </a:r>
            <a:r>
              <a:rPr lang="it-IT" dirty="0" smtClean="0"/>
              <a:t>Ma allora siamo tutti «collegati» per sempre? Il mondo è tutto collegato? E’ vero che posso fare delle teorie «olistiche» del mondo?</a:t>
            </a:r>
          </a:p>
          <a:p>
            <a:pPr algn="ctr"/>
            <a:r>
              <a:rPr lang="it-IT" sz="2800" b="1" dirty="0" smtClean="0"/>
              <a:t>NO!  Perché?</a:t>
            </a:r>
          </a:p>
          <a:p>
            <a:pPr marL="342900" indent="-342900">
              <a:buAutoNum type="arabicParenR"/>
            </a:pPr>
            <a:r>
              <a:rPr lang="en-GB" dirty="0" smtClean="0"/>
              <a:t>Il </a:t>
            </a:r>
            <a:r>
              <a:rPr lang="en-GB" dirty="0" err="1" smtClean="0"/>
              <a:t>fenomeno</a:t>
            </a:r>
            <a:r>
              <a:rPr lang="en-GB" dirty="0" smtClean="0"/>
              <a:t> </a:t>
            </a:r>
            <a:r>
              <a:rPr lang="en-GB" dirty="0" err="1" smtClean="0"/>
              <a:t>della</a:t>
            </a:r>
            <a:r>
              <a:rPr lang="en-GB" dirty="0"/>
              <a:t> </a:t>
            </a:r>
            <a:r>
              <a:rPr lang="en-GB" dirty="0" smtClean="0"/>
              <a:t>non-</a:t>
            </a:r>
            <a:r>
              <a:rPr lang="en-GB" dirty="0" err="1" smtClean="0"/>
              <a:t>località</a:t>
            </a:r>
            <a:r>
              <a:rPr lang="en-GB" dirty="0" smtClean="0"/>
              <a:t> </a:t>
            </a:r>
            <a:r>
              <a:rPr lang="en-GB" dirty="0" err="1" smtClean="0"/>
              <a:t>avviene</a:t>
            </a:r>
            <a:r>
              <a:rPr lang="en-GB" dirty="0" smtClean="0"/>
              <a:t> </a:t>
            </a:r>
            <a:r>
              <a:rPr lang="en-GB" b="1" dirty="0" smtClean="0"/>
              <a:t>SOLO </a:t>
            </a:r>
            <a:r>
              <a:rPr lang="en-GB" dirty="0" smtClean="0"/>
              <a:t>se </a:t>
            </a:r>
            <a:r>
              <a:rPr lang="en-GB" dirty="0" err="1" smtClean="0"/>
              <a:t>ho</a:t>
            </a:r>
            <a:r>
              <a:rPr lang="en-GB" dirty="0" smtClean="0"/>
              <a:t> </a:t>
            </a:r>
            <a:r>
              <a:rPr lang="en-GB" dirty="0" err="1" smtClean="0"/>
              <a:t>dei</a:t>
            </a:r>
            <a:r>
              <a:rPr lang="en-GB" dirty="0" smtClean="0"/>
              <a:t> </a:t>
            </a:r>
            <a:r>
              <a:rPr lang="en-GB" dirty="0" err="1" smtClean="0"/>
              <a:t>sistemi</a:t>
            </a:r>
            <a:r>
              <a:rPr lang="en-GB" dirty="0" smtClean="0"/>
              <a:t> entangled (</a:t>
            </a:r>
            <a:r>
              <a:rPr lang="en-GB" dirty="0" err="1" smtClean="0"/>
              <a:t>interlacciati</a:t>
            </a:r>
            <a:r>
              <a:rPr lang="en-GB" dirty="0" smtClean="0"/>
              <a:t> </a:t>
            </a:r>
            <a:r>
              <a:rPr lang="en-GB" dirty="0" err="1" smtClean="0"/>
              <a:t>quantisticamente</a:t>
            </a:r>
            <a:r>
              <a:rPr lang="en-GB" dirty="0" smtClean="0"/>
              <a:t>).</a:t>
            </a:r>
          </a:p>
          <a:p>
            <a:pPr marL="342900" indent="-342900">
              <a:buAutoNum type="arabicParenR"/>
            </a:pPr>
            <a:r>
              <a:rPr lang="en-GB" dirty="0" err="1" smtClean="0"/>
              <a:t>Qualunque</a:t>
            </a:r>
            <a:r>
              <a:rPr lang="en-GB" dirty="0" smtClean="0"/>
              <a:t> </a:t>
            </a:r>
            <a:r>
              <a:rPr lang="en-GB" dirty="0" err="1" smtClean="0"/>
              <a:t>sistema</a:t>
            </a:r>
            <a:r>
              <a:rPr lang="en-GB" dirty="0" smtClean="0"/>
              <a:t> </a:t>
            </a:r>
            <a:r>
              <a:rPr lang="en-GB" dirty="0"/>
              <a:t>e</a:t>
            </a:r>
            <a:r>
              <a:rPr lang="en-GB" dirty="0" smtClean="0"/>
              <a:t>ntangled, </a:t>
            </a:r>
            <a:r>
              <a:rPr lang="en-GB" dirty="0" err="1" smtClean="0"/>
              <a:t>appena</a:t>
            </a:r>
            <a:r>
              <a:rPr lang="en-GB" dirty="0" smtClean="0"/>
              <a:t> </a:t>
            </a:r>
            <a:r>
              <a:rPr lang="en-GB" dirty="0" err="1" smtClean="0"/>
              <a:t>incontra</a:t>
            </a:r>
            <a:r>
              <a:rPr lang="en-GB" dirty="0" smtClean="0"/>
              <a:t> un “</a:t>
            </a:r>
            <a:r>
              <a:rPr lang="en-GB" dirty="0" err="1" smtClean="0"/>
              <a:t>oggetto</a:t>
            </a:r>
            <a:r>
              <a:rPr lang="en-GB" dirty="0" smtClean="0"/>
              <a:t>” </a:t>
            </a:r>
            <a:r>
              <a:rPr lang="en-GB" dirty="0" err="1" smtClean="0"/>
              <a:t>esterno</a:t>
            </a:r>
            <a:r>
              <a:rPr lang="en-GB" dirty="0" smtClean="0"/>
              <a:t> </a:t>
            </a:r>
            <a:r>
              <a:rPr lang="en-GB" dirty="0" err="1" smtClean="0"/>
              <a:t>che</a:t>
            </a:r>
            <a:r>
              <a:rPr lang="en-GB" dirty="0" smtClean="0"/>
              <a:t> </a:t>
            </a:r>
            <a:r>
              <a:rPr lang="en-GB" dirty="0" err="1" smtClean="0"/>
              <a:t>interagisce</a:t>
            </a:r>
            <a:r>
              <a:rPr lang="en-GB" dirty="0" smtClean="0"/>
              <a:t> con la “</a:t>
            </a:r>
            <a:r>
              <a:rPr lang="en-GB" dirty="0" err="1" smtClean="0"/>
              <a:t>proprietà</a:t>
            </a:r>
            <a:r>
              <a:rPr lang="en-GB" dirty="0" smtClean="0"/>
              <a:t>” </a:t>
            </a:r>
            <a:r>
              <a:rPr lang="en-GB" dirty="0" err="1" smtClean="0"/>
              <a:t>che</a:t>
            </a:r>
            <a:r>
              <a:rPr lang="en-GB" dirty="0" smtClean="0"/>
              <a:t> era </a:t>
            </a:r>
            <a:r>
              <a:rPr lang="en-GB" dirty="0" err="1" smtClean="0"/>
              <a:t>interlacciata</a:t>
            </a:r>
            <a:r>
              <a:rPr lang="en-GB" dirty="0" smtClean="0"/>
              <a:t> (</a:t>
            </a:r>
            <a:r>
              <a:rPr lang="en-GB" dirty="0" err="1" smtClean="0"/>
              <a:t>nel</a:t>
            </a:r>
            <a:r>
              <a:rPr lang="en-GB" dirty="0" smtClean="0"/>
              <a:t> </a:t>
            </a:r>
            <a:r>
              <a:rPr lang="en-GB" dirty="0" err="1" smtClean="0"/>
              <a:t>caso</a:t>
            </a:r>
            <a:r>
              <a:rPr lang="en-GB" dirty="0" smtClean="0"/>
              <a:t> </a:t>
            </a:r>
            <a:r>
              <a:rPr lang="en-GB" dirty="0" err="1" smtClean="0"/>
              <a:t>dei</a:t>
            </a:r>
            <a:r>
              <a:rPr lang="en-GB" dirty="0" smtClean="0"/>
              <a:t> </a:t>
            </a:r>
            <a:r>
              <a:rPr lang="en-GB" dirty="0" err="1" smtClean="0"/>
              <a:t>fotoni</a:t>
            </a:r>
            <a:r>
              <a:rPr lang="en-GB" dirty="0" smtClean="0"/>
              <a:t> era la </a:t>
            </a:r>
            <a:r>
              <a:rPr lang="en-GB" dirty="0" err="1" smtClean="0"/>
              <a:t>polarizzazione</a:t>
            </a:r>
            <a:r>
              <a:rPr lang="en-GB" dirty="0" smtClean="0"/>
              <a:t>), </a:t>
            </a:r>
            <a:r>
              <a:rPr lang="en-GB" dirty="0" err="1" smtClean="0"/>
              <a:t>subisce</a:t>
            </a:r>
            <a:r>
              <a:rPr lang="en-GB" dirty="0" smtClean="0"/>
              <a:t> </a:t>
            </a:r>
            <a:r>
              <a:rPr lang="en-GB" dirty="0" err="1" smtClean="0"/>
              <a:t>il</a:t>
            </a:r>
            <a:r>
              <a:rPr lang="en-GB" dirty="0" smtClean="0"/>
              <a:t> </a:t>
            </a:r>
            <a:r>
              <a:rPr lang="en-GB" dirty="0" err="1" smtClean="0"/>
              <a:t>collasso</a:t>
            </a:r>
            <a:r>
              <a:rPr lang="en-GB" dirty="0" smtClean="0"/>
              <a:t> </a:t>
            </a:r>
            <a:r>
              <a:rPr lang="en-GB" dirty="0" err="1" smtClean="0"/>
              <a:t>della</a:t>
            </a:r>
            <a:r>
              <a:rPr lang="en-GB" dirty="0" smtClean="0"/>
              <a:t> </a:t>
            </a:r>
            <a:r>
              <a:rPr lang="en-GB" dirty="0" err="1" smtClean="0"/>
              <a:t>funzione</a:t>
            </a:r>
            <a:r>
              <a:rPr lang="en-GB" dirty="0" smtClean="0"/>
              <a:t> </a:t>
            </a:r>
            <a:r>
              <a:rPr lang="en-GB" dirty="0" err="1" smtClean="0"/>
              <a:t>d’onda</a:t>
            </a:r>
            <a:r>
              <a:rPr lang="en-GB" dirty="0" smtClean="0"/>
              <a:t>…e </a:t>
            </a:r>
            <a:r>
              <a:rPr lang="en-GB" dirty="0" err="1" smtClean="0"/>
              <a:t>cessa</a:t>
            </a:r>
            <a:r>
              <a:rPr lang="en-GB" dirty="0" smtClean="0"/>
              <a:t> di </a:t>
            </a:r>
            <a:r>
              <a:rPr lang="en-GB" dirty="0" err="1" smtClean="0"/>
              <a:t>essere</a:t>
            </a:r>
            <a:r>
              <a:rPr lang="en-GB" dirty="0" smtClean="0"/>
              <a:t> </a:t>
            </a:r>
            <a:r>
              <a:rPr lang="en-GB" dirty="0" err="1" smtClean="0"/>
              <a:t>correlato</a:t>
            </a:r>
            <a:r>
              <a:rPr lang="en-GB" dirty="0" smtClean="0"/>
              <a:t> al “</a:t>
            </a:r>
            <a:r>
              <a:rPr lang="en-GB" dirty="0" err="1" smtClean="0"/>
              <a:t>compagno</a:t>
            </a:r>
            <a:r>
              <a:rPr lang="en-GB" dirty="0" smtClean="0"/>
              <a:t>”.</a:t>
            </a:r>
          </a:p>
          <a:p>
            <a:r>
              <a:rPr lang="en-GB" dirty="0" smtClean="0"/>
              <a:t>      Da </a:t>
            </a:r>
            <a:r>
              <a:rPr lang="en-GB" dirty="0" err="1" smtClean="0"/>
              <a:t>quel</a:t>
            </a:r>
            <a:r>
              <a:rPr lang="en-GB" dirty="0" smtClean="0"/>
              <a:t> </a:t>
            </a:r>
            <a:r>
              <a:rPr lang="en-GB" dirty="0" err="1" smtClean="0"/>
              <a:t>momento</a:t>
            </a:r>
            <a:r>
              <a:rPr lang="en-GB" dirty="0" smtClean="0"/>
              <a:t> in poi </a:t>
            </a:r>
            <a:r>
              <a:rPr lang="en-GB" dirty="0" err="1" smtClean="0"/>
              <a:t>i</a:t>
            </a:r>
            <a:r>
              <a:rPr lang="en-GB" dirty="0" smtClean="0"/>
              <a:t> due </a:t>
            </a:r>
            <a:r>
              <a:rPr lang="en-GB" dirty="0" err="1" smtClean="0"/>
              <a:t>fotoni</a:t>
            </a:r>
            <a:r>
              <a:rPr lang="en-GB" dirty="0" smtClean="0"/>
              <a:t> non </a:t>
            </a:r>
            <a:r>
              <a:rPr lang="en-GB" dirty="0" err="1" smtClean="0"/>
              <a:t>saranno</a:t>
            </a:r>
            <a:r>
              <a:rPr lang="en-GB" dirty="0" smtClean="0"/>
              <a:t> </a:t>
            </a:r>
            <a:r>
              <a:rPr lang="en-GB" dirty="0" err="1" smtClean="0"/>
              <a:t>più</a:t>
            </a:r>
            <a:r>
              <a:rPr lang="en-GB" dirty="0" smtClean="0"/>
              <a:t> </a:t>
            </a:r>
            <a:r>
              <a:rPr lang="en-GB" dirty="0" err="1" smtClean="0"/>
              <a:t>correlati</a:t>
            </a:r>
            <a:r>
              <a:rPr lang="en-GB" dirty="0" smtClean="0"/>
              <a:t>,    </a:t>
            </a:r>
            <a:r>
              <a:rPr lang="en-GB" dirty="0" smtClean="0">
                <a:solidFill>
                  <a:schemeClr val="bg1"/>
                </a:solidFill>
              </a:rPr>
              <a:t>. </a:t>
            </a:r>
            <a:r>
              <a:rPr lang="en-GB" dirty="0" smtClean="0"/>
              <a:t>    ma </a:t>
            </a:r>
            <a:r>
              <a:rPr lang="en-GB" dirty="0" err="1" smtClean="0"/>
              <a:t>si</a:t>
            </a:r>
            <a:r>
              <a:rPr lang="en-GB" dirty="0" smtClean="0"/>
              <a:t> </a:t>
            </a:r>
            <a:r>
              <a:rPr lang="en-GB" dirty="0" err="1" smtClean="0"/>
              <a:t>comporteranno</a:t>
            </a:r>
            <a:r>
              <a:rPr lang="en-GB" dirty="0" smtClean="0"/>
              <a:t> come due </a:t>
            </a:r>
            <a:r>
              <a:rPr lang="en-GB" dirty="0" err="1" smtClean="0"/>
              <a:t>fotoni</a:t>
            </a:r>
            <a:r>
              <a:rPr lang="en-GB" dirty="0" smtClean="0"/>
              <a:t> </a:t>
            </a:r>
            <a:r>
              <a:rPr lang="en-GB" dirty="0" err="1" smtClean="0"/>
              <a:t>liberi</a:t>
            </a:r>
            <a:r>
              <a:rPr lang="en-GB" dirty="0" smtClean="0"/>
              <a:t>, </a:t>
            </a:r>
            <a:r>
              <a:rPr lang="en-GB" dirty="0" err="1" smtClean="0"/>
              <a:t>indipendenti</a:t>
            </a:r>
            <a:r>
              <a:rPr lang="en-GB" dirty="0" smtClean="0"/>
              <a:t>, </a:t>
            </a:r>
            <a:r>
              <a:rPr lang="en-GB" dirty="0" err="1" smtClean="0"/>
              <a:t>senza</a:t>
            </a:r>
            <a:r>
              <a:rPr lang="en-GB" dirty="0" smtClean="0"/>
              <a:t> </a:t>
            </a:r>
            <a:r>
              <a:rPr lang="en-GB" dirty="0" smtClean="0">
                <a:solidFill>
                  <a:schemeClr val="bg1"/>
                </a:solidFill>
              </a:rPr>
              <a:t>.</a:t>
            </a:r>
            <a:r>
              <a:rPr lang="en-GB" dirty="0" smtClean="0"/>
              <a:t>     </a:t>
            </a:r>
            <a:r>
              <a:rPr lang="en-GB" dirty="0" err="1" smtClean="0"/>
              <a:t>nessun</a:t>
            </a:r>
            <a:r>
              <a:rPr lang="en-GB" dirty="0" smtClean="0"/>
              <a:t> </a:t>
            </a:r>
            <a:r>
              <a:rPr lang="en-GB" dirty="0" err="1" smtClean="0"/>
              <a:t>legame</a:t>
            </a:r>
            <a:r>
              <a:rPr lang="en-GB" dirty="0" smtClean="0"/>
              <a:t>. </a:t>
            </a:r>
          </a:p>
        </p:txBody>
      </p:sp>
    </p:spTree>
    <p:extLst>
      <p:ext uri="{BB962C8B-B14F-4D97-AF65-F5344CB8AC3E}">
        <p14:creationId xmlns:p14="http://schemas.microsoft.com/office/powerpoint/2010/main" val="235280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0"/>
            <a:ext cx="9144000" cy="483518"/>
          </a:xfrm>
          <a:prstGeom prst="rect">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ctrTitle"/>
          </p:nvPr>
        </p:nvSpPr>
        <p:spPr>
          <a:xfrm>
            <a:off x="0" y="918"/>
            <a:ext cx="5076056" cy="410592"/>
          </a:xfrm>
        </p:spPr>
        <p:txBody>
          <a:bodyPr>
            <a:noAutofit/>
          </a:bodyPr>
          <a:lstStyle/>
          <a:p>
            <a:pPr algn="l"/>
            <a:r>
              <a:rPr lang="it-IT" sz="2000" b="1" dirty="0" smtClean="0"/>
              <a:t>Conclusioni - 3</a:t>
            </a:r>
            <a:endParaRPr lang="it-IT" sz="2400" b="1" dirty="0"/>
          </a:p>
        </p:txBody>
      </p:sp>
      <p:sp>
        <p:nvSpPr>
          <p:cNvPr id="7" name="Segnaposto numero diapositiva 6"/>
          <p:cNvSpPr>
            <a:spLocks noGrp="1"/>
          </p:cNvSpPr>
          <p:nvPr>
            <p:ph type="sldNum" sz="quarter" idx="12"/>
          </p:nvPr>
        </p:nvSpPr>
        <p:spPr>
          <a:xfrm>
            <a:off x="8748464" y="4803998"/>
            <a:ext cx="298376" cy="252759"/>
          </a:xfrm>
        </p:spPr>
        <p:txBody>
          <a:bodyPr/>
          <a:lstStyle/>
          <a:p>
            <a:fld id="{2BFC0026-57C0-4FBE-A77A-58B0CFCFBA7E}" type="slidenum">
              <a:rPr lang="it-IT" sz="1000" smtClean="0">
                <a:solidFill>
                  <a:schemeClr val="tx1"/>
                </a:solidFill>
              </a:rPr>
              <a:pPr/>
              <a:t>23</a:t>
            </a:fld>
            <a:endParaRPr lang="it-IT" sz="1000" dirty="0">
              <a:solidFill>
                <a:schemeClr val="tx1"/>
              </a:solidFill>
            </a:endParaRPr>
          </a:p>
        </p:txBody>
      </p:sp>
      <p:sp>
        <p:nvSpPr>
          <p:cNvPr id="8" name="Segnaposto piè di pagina 7"/>
          <p:cNvSpPr>
            <a:spLocks noGrp="1"/>
          </p:cNvSpPr>
          <p:nvPr>
            <p:ph type="ftr" sz="quarter" idx="11"/>
          </p:nvPr>
        </p:nvSpPr>
        <p:spPr>
          <a:xfrm>
            <a:off x="0" y="4869656"/>
            <a:ext cx="3744416" cy="273844"/>
          </a:xfrm>
        </p:spPr>
        <p:txBody>
          <a:bodyPr/>
          <a:lstStyle/>
          <a:p>
            <a:pPr algn="l"/>
            <a:r>
              <a:rPr lang="it-IT" sz="1000" dirty="0" smtClean="0">
                <a:solidFill>
                  <a:schemeClr val="tx1"/>
                </a:solidFill>
              </a:rPr>
              <a:t>Relatività &amp; Meccanica Quantistica - Carlo Cosmelli</a:t>
            </a:r>
            <a:endParaRPr lang="it-IT" sz="1000" dirty="0">
              <a:solidFill>
                <a:schemeClr val="tx1"/>
              </a:solidFill>
            </a:endParaRPr>
          </a:p>
        </p:txBody>
      </p:sp>
      <p:pic>
        <p:nvPicPr>
          <p:cNvPr id="6" name="Picture 3" descr="D:\Didattica\Coursera\Poster Philadelphia\logo RQM 4.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15942" y="22783"/>
            <a:ext cx="2128058" cy="120950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Rectangle 10"/>
          <p:cNvSpPr/>
          <p:nvPr/>
        </p:nvSpPr>
        <p:spPr>
          <a:xfrm>
            <a:off x="231942" y="483518"/>
            <a:ext cx="6553200" cy="1754326"/>
          </a:xfrm>
          <a:prstGeom prst="rect">
            <a:avLst/>
          </a:prstGeom>
        </p:spPr>
        <p:txBody>
          <a:bodyPr wrap="square">
            <a:spAutoFit/>
          </a:bodyPr>
          <a:lstStyle/>
          <a:p>
            <a:r>
              <a:rPr lang="it-IT" dirty="0" smtClean="0"/>
              <a:t>3) E noi?  </a:t>
            </a:r>
            <a:r>
              <a:rPr lang="en-GB" dirty="0" smtClean="0"/>
              <a:t>I </a:t>
            </a:r>
            <a:r>
              <a:rPr lang="en-GB" dirty="0" err="1" smtClean="0"/>
              <a:t>corpi</a:t>
            </a:r>
            <a:r>
              <a:rPr lang="en-GB" dirty="0" smtClean="0"/>
              <a:t> </a:t>
            </a:r>
            <a:r>
              <a:rPr lang="en-GB" dirty="0" err="1" smtClean="0"/>
              <a:t>macroscopici</a:t>
            </a:r>
            <a:r>
              <a:rPr lang="en-GB" dirty="0" smtClean="0"/>
              <a:t> (</a:t>
            </a:r>
            <a:r>
              <a:rPr lang="en-GB" dirty="0" err="1" smtClean="0"/>
              <a:t>noi</a:t>
            </a:r>
            <a:r>
              <a:rPr lang="en-GB" dirty="0" smtClean="0"/>
              <a:t>, </a:t>
            </a:r>
            <a:r>
              <a:rPr lang="en-GB" dirty="0" err="1" smtClean="0"/>
              <a:t>i</a:t>
            </a:r>
            <a:r>
              <a:rPr lang="en-GB" dirty="0" smtClean="0"/>
              <a:t> </a:t>
            </a:r>
            <a:r>
              <a:rPr lang="en-GB" dirty="0" err="1" smtClean="0"/>
              <a:t>gatti</a:t>
            </a:r>
            <a:r>
              <a:rPr lang="en-GB" dirty="0" smtClean="0"/>
              <a:t>…), non </a:t>
            </a:r>
            <a:r>
              <a:rPr lang="en-GB" dirty="0" err="1" smtClean="0"/>
              <a:t>possono</a:t>
            </a:r>
            <a:r>
              <a:rPr lang="en-GB" dirty="0" smtClean="0"/>
              <a:t> </a:t>
            </a:r>
            <a:r>
              <a:rPr lang="en-GB" dirty="0" err="1" smtClean="0"/>
              <a:t>risultare</a:t>
            </a:r>
            <a:r>
              <a:rPr lang="en-GB" dirty="0" smtClean="0"/>
              <a:t> entangled, </a:t>
            </a:r>
            <a:r>
              <a:rPr lang="en-GB" dirty="0" err="1" smtClean="0"/>
              <a:t>l’alta</a:t>
            </a:r>
            <a:r>
              <a:rPr lang="en-GB" dirty="0" smtClean="0"/>
              <a:t> </a:t>
            </a:r>
            <a:r>
              <a:rPr lang="en-GB" dirty="0" err="1" smtClean="0"/>
              <a:t>temperatura</a:t>
            </a:r>
            <a:r>
              <a:rPr lang="en-GB" dirty="0" smtClean="0"/>
              <a:t> e </a:t>
            </a:r>
            <a:r>
              <a:rPr lang="en-GB" dirty="0" err="1" smtClean="0"/>
              <a:t>il</a:t>
            </a:r>
            <a:r>
              <a:rPr lang="en-GB" dirty="0" smtClean="0"/>
              <a:t> </a:t>
            </a:r>
            <a:r>
              <a:rPr lang="en-GB" dirty="0" err="1" smtClean="0"/>
              <a:t>fatto</a:t>
            </a:r>
            <a:r>
              <a:rPr lang="en-GB" dirty="0" smtClean="0"/>
              <a:t> </a:t>
            </a:r>
            <a:r>
              <a:rPr lang="en-GB" dirty="0" err="1" smtClean="0"/>
              <a:t>che</a:t>
            </a:r>
            <a:r>
              <a:rPr lang="en-GB" dirty="0" smtClean="0"/>
              <a:t> </a:t>
            </a:r>
            <a:r>
              <a:rPr lang="en-GB" dirty="0" err="1" smtClean="0"/>
              <a:t>siamo</a:t>
            </a:r>
            <a:r>
              <a:rPr lang="en-GB" dirty="0" smtClean="0"/>
              <a:t> </a:t>
            </a:r>
            <a:r>
              <a:rPr lang="en-GB" dirty="0" err="1" smtClean="0"/>
              <a:t>fatti</a:t>
            </a:r>
            <a:r>
              <a:rPr lang="en-GB" dirty="0" smtClean="0"/>
              <a:t> di </a:t>
            </a:r>
            <a:r>
              <a:rPr lang="en-GB" dirty="0" err="1" smtClean="0"/>
              <a:t>miliardi</a:t>
            </a:r>
            <a:r>
              <a:rPr lang="en-GB" dirty="0" smtClean="0"/>
              <a:t> di </a:t>
            </a:r>
            <a:r>
              <a:rPr lang="en-GB" smtClean="0"/>
              <a:t>miliardi </a:t>
            </a:r>
            <a:r>
              <a:rPr lang="en-GB" dirty="0" err="1" smtClean="0"/>
              <a:t>di</a:t>
            </a:r>
            <a:r>
              <a:rPr lang="en-GB" dirty="0" smtClean="0"/>
              <a:t> </a:t>
            </a:r>
            <a:r>
              <a:rPr lang="en-GB" dirty="0" err="1" smtClean="0"/>
              <a:t>miliardi</a:t>
            </a:r>
            <a:r>
              <a:rPr lang="en-GB" dirty="0" smtClean="0"/>
              <a:t> </a:t>
            </a:r>
            <a:r>
              <a:rPr lang="en-GB" dirty="0" err="1" smtClean="0"/>
              <a:t>particelle</a:t>
            </a:r>
            <a:r>
              <a:rPr lang="en-GB" dirty="0" smtClean="0"/>
              <a:t> </a:t>
            </a:r>
            <a:r>
              <a:rPr lang="en-GB" dirty="0" err="1" smtClean="0"/>
              <a:t>impedisce</a:t>
            </a:r>
            <a:r>
              <a:rPr lang="en-GB" dirty="0" smtClean="0"/>
              <a:t> </a:t>
            </a:r>
            <a:r>
              <a:rPr lang="en-GB" dirty="0" err="1" smtClean="0"/>
              <a:t>che</a:t>
            </a:r>
            <a:r>
              <a:rPr lang="en-GB" dirty="0" smtClean="0"/>
              <a:t> </a:t>
            </a:r>
            <a:r>
              <a:rPr lang="en-GB" dirty="0" err="1" smtClean="0"/>
              <a:t>si</a:t>
            </a:r>
            <a:r>
              <a:rPr lang="en-GB" dirty="0" smtClean="0"/>
              <a:t> </a:t>
            </a:r>
            <a:r>
              <a:rPr lang="en-GB" dirty="0" err="1" smtClean="0"/>
              <a:t>possano</a:t>
            </a:r>
            <a:r>
              <a:rPr lang="en-GB" dirty="0" smtClean="0"/>
              <a:t> </a:t>
            </a:r>
            <a:r>
              <a:rPr lang="en-GB" dirty="0" err="1" smtClean="0"/>
              <a:t>avere</a:t>
            </a:r>
            <a:r>
              <a:rPr lang="en-GB" dirty="0" smtClean="0"/>
              <a:t> </a:t>
            </a:r>
            <a:r>
              <a:rPr lang="en-GB" dirty="0" err="1" smtClean="0"/>
              <a:t>sistemi</a:t>
            </a:r>
            <a:r>
              <a:rPr lang="en-GB" dirty="0" smtClean="0"/>
              <a:t> “</a:t>
            </a:r>
            <a:r>
              <a:rPr lang="en-GB" dirty="0" err="1" smtClean="0"/>
              <a:t>grandi</a:t>
            </a:r>
            <a:r>
              <a:rPr lang="en-GB" dirty="0" smtClean="0"/>
              <a:t>” </a:t>
            </a:r>
            <a:r>
              <a:rPr lang="en-GB" dirty="0" err="1" smtClean="0"/>
              <a:t>interlacciati</a:t>
            </a:r>
            <a:r>
              <a:rPr lang="en-GB" dirty="0" smtClean="0"/>
              <a:t>. </a:t>
            </a:r>
          </a:p>
          <a:p>
            <a:r>
              <a:rPr lang="en-GB" dirty="0" err="1" smtClean="0"/>
              <a:t>Così</a:t>
            </a:r>
            <a:r>
              <a:rPr lang="en-GB" dirty="0" smtClean="0"/>
              <a:t> come non è </a:t>
            </a:r>
            <a:r>
              <a:rPr lang="en-GB" dirty="0" err="1" smtClean="0"/>
              <a:t>possibile</a:t>
            </a:r>
            <a:r>
              <a:rPr lang="en-GB" dirty="0" smtClean="0"/>
              <a:t> </a:t>
            </a:r>
            <a:r>
              <a:rPr lang="en-GB" dirty="0" err="1" smtClean="0"/>
              <a:t>che</a:t>
            </a:r>
            <a:r>
              <a:rPr lang="en-GB" dirty="0" smtClean="0"/>
              <a:t> </a:t>
            </a:r>
            <a:r>
              <a:rPr lang="en-GB" dirty="0" err="1" smtClean="0"/>
              <a:t>io</a:t>
            </a:r>
            <a:r>
              <a:rPr lang="en-GB" dirty="0" smtClean="0"/>
              <a:t> </a:t>
            </a:r>
            <a:r>
              <a:rPr lang="en-GB" dirty="0" err="1" smtClean="0"/>
              <a:t>passi</a:t>
            </a:r>
            <a:r>
              <a:rPr lang="en-GB" dirty="0" smtClean="0"/>
              <a:t> </a:t>
            </a:r>
            <a:r>
              <a:rPr lang="en-GB" dirty="0" err="1" smtClean="0"/>
              <a:t>attraverso</a:t>
            </a:r>
            <a:r>
              <a:rPr lang="en-GB" dirty="0" smtClean="0"/>
              <a:t> </a:t>
            </a:r>
            <a:r>
              <a:rPr lang="en-GB" dirty="0" err="1" smtClean="0"/>
              <a:t>il</a:t>
            </a:r>
            <a:r>
              <a:rPr lang="en-GB" dirty="0" smtClean="0"/>
              <a:t> </a:t>
            </a:r>
            <a:r>
              <a:rPr lang="en-GB" dirty="0" err="1" smtClean="0"/>
              <a:t>muro</a:t>
            </a:r>
            <a:r>
              <a:rPr lang="en-GB" dirty="0" smtClean="0"/>
              <a:t> per </a:t>
            </a:r>
            <a:r>
              <a:rPr lang="en-GB" dirty="0" err="1" smtClean="0"/>
              <a:t>effetto</a:t>
            </a:r>
            <a:r>
              <a:rPr lang="en-GB" dirty="0" smtClean="0"/>
              <a:t> tunnel.</a:t>
            </a:r>
          </a:p>
        </p:txBody>
      </p:sp>
      <p:sp>
        <p:nvSpPr>
          <p:cNvPr id="11" name="Rectangle 10"/>
          <p:cNvSpPr/>
          <p:nvPr/>
        </p:nvSpPr>
        <p:spPr>
          <a:xfrm>
            <a:off x="257382" y="3701998"/>
            <a:ext cx="6553200" cy="1077218"/>
          </a:xfrm>
          <a:prstGeom prst="rect">
            <a:avLst/>
          </a:prstGeom>
        </p:spPr>
        <p:txBody>
          <a:bodyPr wrap="square">
            <a:spAutoFit/>
          </a:bodyPr>
          <a:lstStyle/>
          <a:p>
            <a:r>
              <a:rPr lang="it-IT" b="1" dirty="0" smtClean="0"/>
              <a:t>La non-località può essere utilizzata per fare qualcosa (di utile)?</a:t>
            </a:r>
          </a:p>
          <a:p>
            <a:endParaRPr lang="it-IT" b="1" dirty="0"/>
          </a:p>
          <a:p>
            <a:pPr algn="ctr"/>
            <a:r>
              <a:rPr lang="it-IT" sz="2800" b="1" dirty="0" smtClean="0"/>
              <a:t>SI!</a:t>
            </a:r>
            <a:endParaRPr lang="en-GB" sz="2800" b="1" dirty="0" smtClean="0"/>
          </a:p>
        </p:txBody>
      </p:sp>
      <p:grpSp>
        <p:nvGrpSpPr>
          <p:cNvPr id="14" name="Gruppo 13"/>
          <p:cNvGrpSpPr/>
          <p:nvPr/>
        </p:nvGrpSpPr>
        <p:grpSpPr>
          <a:xfrm>
            <a:off x="539552" y="2066352"/>
            <a:ext cx="6293622" cy="1635646"/>
            <a:chOff x="539552" y="2066352"/>
            <a:chExt cx="6293622" cy="1635646"/>
          </a:xfrm>
        </p:grpSpPr>
        <p:sp>
          <p:nvSpPr>
            <p:cNvPr id="10" name="Rectangle 10"/>
            <p:cNvSpPr/>
            <p:nvPr/>
          </p:nvSpPr>
          <p:spPr>
            <a:xfrm>
              <a:off x="539552" y="2422510"/>
              <a:ext cx="3971634" cy="923330"/>
            </a:xfrm>
            <a:prstGeom prst="rect">
              <a:avLst/>
            </a:prstGeom>
          </p:spPr>
          <p:txBody>
            <a:bodyPr wrap="square">
              <a:spAutoFit/>
            </a:bodyPr>
            <a:lstStyle/>
            <a:p>
              <a:r>
                <a:rPr lang="it-IT" b="1" dirty="0" smtClean="0"/>
                <a:t>Non pensate di poter utilizzare la non-località per fare il </a:t>
              </a:r>
              <a:r>
                <a:rPr lang="it-IT" b="1" dirty="0"/>
                <a:t>V</a:t>
              </a:r>
              <a:r>
                <a:rPr lang="it-IT" b="1" dirty="0" smtClean="0"/>
                <a:t>oodoo a chi vi è antipatico…non è possibile!</a:t>
              </a:r>
              <a:endParaRPr lang="en-GB" b="1" dirty="0" smtClean="0"/>
            </a:p>
          </p:txBody>
        </p:sp>
        <p:grpSp>
          <p:nvGrpSpPr>
            <p:cNvPr id="5" name="Gruppo 4"/>
            <p:cNvGrpSpPr/>
            <p:nvPr/>
          </p:nvGrpSpPr>
          <p:grpSpPr>
            <a:xfrm>
              <a:off x="4652312" y="2066352"/>
              <a:ext cx="2180862" cy="1635646"/>
              <a:chOff x="4652312" y="2066352"/>
              <a:chExt cx="2180862" cy="1635646"/>
            </a:xfrm>
          </p:grpSpPr>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2312" y="2066352"/>
                <a:ext cx="2180862" cy="1635646"/>
              </a:xfrm>
              <a:prstGeom prst="rect">
                <a:avLst/>
              </a:prstGeom>
            </p:spPr>
          </p:pic>
          <p:sp>
            <p:nvSpPr>
              <p:cNvPr id="4" name="Figura a mano libera 3"/>
              <p:cNvSpPr/>
              <p:nvPr/>
            </p:nvSpPr>
            <p:spPr>
              <a:xfrm>
                <a:off x="4716016" y="2237844"/>
                <a:ext cx="2069126" cy="1464154"/>
              </a:xfrm>
              <a:custGeom>
                <a:avLst/>
                <a:gdLst>
                  <a:gd name="connsiteX0" fmla="*/ 2580640 w 2580640"/>
                  <a:gd name="connsiteY0" fmla="*/ 0 h 1554480"/>
                  <a:gd name="connsiteX1" fmla="*/ 2499360 w 2580640"/>
                  <a:gd name="connsiteY1" fmla="*/ 71120 h 1554480"/>
                  <a:gd name="connsiteX2" fmla="*/ 2479040 w 2580640"/>
                  <a:gd name="connsiteY2" fmla="*/ 101600 h 1554480"/>
                  <a:gd name="connsiteX3" fmla="*/ 2418080 w 2580640"/>
                  <a:gd name="connsiteY3" fmla="*/ 162560 h 1554480"/>
                  <a:gd name="connsiteX4" fmla="*/ 2387600 w 2580640"/>
                  <a:gd name="connsiteY4" fmla="*/ 193040 h 1554480"/>
                  <a:gd name="connsiteX5" fmla="*/ 2326640 w 2580640"/>
                  <a:gd name="connsiteY5" fmla="*/ 233680 h 1554480"/>
                  <a:gd name="connsiteX6" fmla="*/ 2275840 w 2580640"/>
                  <a:gd name="connsiteY6" fmla="*/ 284480 h 1554480"/>
                  <a:gd name="connsiteX7" fmla="*/ 2255520 w 2580640"/>
                  <a:gd name="connsiteY7" fmla="*/ 314960 h 1554480"/>
                  <a:gd name="connsiteX8" fmla="*/ 2174240 w 2580640"/>
                  <a:gd name="connsiteY8" fmla="*/ 396240 h 1554480"/>
                  <a:gd name="connsiteX9" fmla="*/ 2123440 w 2580640"/>
                  <a:gd name="connsiteY9" fmla="*/ 447040 h 1554480"/>
                  <a:gd name="connsiteX10" fmla="*/ 2032000 w 2580640"/>
                  <a:gd name="connsiteY10" fmla="*/ 508000 h 1554480"/>
                  <a:gd name="connsiteX11" fmla="*/ 2001520 w 2580640"/>
                  <a:gd name="connsiteY11" fmla="*/ 528320 h 1554480"/>
                  <a:gd name="connsiteX12" fmla="*/ 1950720 w 2580640"/>
                  <a:gd name="connsiteY12" fmla="*/ 558800 h 1554480"/>
                  <a:gd name="connsiteX13" fmla="*/ 1899920 w 2580640"/>
                  <a:gd name="connsiteY13" fmla="*/ 599440 h 1554480"/>
                  <a:gd name="connsiteX14" fmla="*/ 1869440 w 2580640"/>
                  <a:gd name="connsiteY14" fmla="*/ 640080 h 1554480"/>
                  <a:gd name="connsiteX15" fmla="*/ 1767840 w 2580640"/>
                  <a:gd name="connsiteY15" fmla="*/ 690880 h 1554480"/>
                  <a:gd name="connsiteX16" fmla="*/ 1696720 w 2580640"/>
                  <a:gd name="connsiteY16" fmla="*/ 741680 h 1554480"/>
                  <a:gd name="connsiteX17" fmla="*/ 1564640 w 2580640"/>
                  <a:gd name="connsiteY17" fmla="*/ 822960 h 1554480"/>
                  <a:gd name="connsiteX18" fmla="*/ 1503680 w 2580640"/>
                  <a:gd name="connsiteY18" fmla="*/ 843280 h 1554480"/>
                  <a:gd name="connsiteX19" fmla="*/ 1463040 w 2580640"/>
                  <a:gd name="connsiteY19" fmla="*/ 863600 h 1554480"/>
                  <a:gd name="connsiteX20" fmla="*/ 1432560 w 2580640"/>
                  <a:gd name="connsiteY20" fmla="*/ 883920 h 1554480"/>
                  <a:gd name="connsiteX21" fmla="*/ 1402080 w 2580640"/>
                  <a:gd name="connsiteY21" fmla="*/ 894080 h 1554480"/>
                  <a:gd name="connsiteX22" fmla="*/ 1381760 w 2580640"/>
                  <a:gd name="connsiteY22" fmla="*/ 924560 h 1554480"/>
                  <a:gd name="connsiteX23" fmla="*/ 1300480 w 2580640"/>
                  <a:gd name="connsiteY23" fmla="*/ 975360 h 1554480"/>
                  <a:gd name="connsiteX24" fmla="*/ 1249680 w 2580640"/>
                  <a:gd name="connsiteY24" fmla="*/ 1005840 h 1554480"/>
                  <a:gd name="connsiteX25" fmla="*/ 1148080 w 2580640"/>
                  <a:gd name="connsiteY25" fmla="*/ 1056640 h 1554480"/>
                  <a:gd name="connsiteX26" fmla="*/ 1087120 w 2580640"/>
                  <a:gd name="connsiteY26" fmla="*/ 1087120 h 1554480"/>
                  <a:gd name="connsiteX27" fmla="*/ 1046480 w 2580640"/>
                  <a:gd name="connsiteY27" fmla="*/ 1107440 h 1554480"/>
                  <a:gd name="connsiteX28" fmla="*/ 863600 w 2580640"/>
                  <a:gd name="connsiteY28" fmla="*/ 1188720 h 1554480"/>
                  <a:gd name="connsiteX29" fmla="*/ 833120 w 2580640"/>
                  <a:gd name="connsiteY29" fmla="*/ 1219200 h 1554480"/>
                  <a:gd name="connsiteX30" fmla="*/ 701040 w 2580640"/>
                  <a:gd name="connsiteY30" fmla="*/ 1259840 h 1554480"/>
                  <a:gd name="connsiteX31" fmla="*/ 640080 w 2580640"/>
                  <a:gd name="connsiteY31" fmla="*/ 1280160 h 1554480"/>
                  <a:gd name="connsiteX32" fmla="*/ 609600 w 2580640"/>
                  <a:gd name="connsiteY32" fmla="*/ 1290320 h 1554480"/>
                  <a:gd name="connsiteX33" fmla="*/ 579120 w 2580640"/>
                  <a:gd name="connsiteY33" fmla="*/ 1310640 h 1554480"/>
                  <a:gd name="connsiteX34" fmla="*/ 508000 w 2580640"/>
                  <a:gd name="connsiteY34" fmla="*/ 1330960 h 1554480"/>
                  <a:gd name="connsiteX35" fmla="*/ 477520 w 2580640"/>
                  <a:gd name="connsiteY35" fmla="*/ 1341120 h 1554480"/>
                  <a:gd name="connsiteX36" fmla="*/ 436880 w 2580640"/>
                  <a:gd name="connsiteY36" fmla="*/ 1371600 h 1554480"/>
                  <a:gd name="connsiteX37" fmla="*/ 345440 w 2580640"/>
                  <a:gd name="connsiteY37" fmla="*/ 1391920 h 1554480"/>
                  <a:gd name="connsiteX38" fmla="*/ 274320 w 2580640"/>
                  <a:gd name="connsiteY38" fmla="*/ 1432560 h 1554480"/>
                  <a:gd name="connsiteX39" fmla="*/ 172720 w 2580640"/>
                  <a:gd name="connsiteY39" fmla="*/ 1483360 h 1554480"/>
                  <a:gd name="connsiteX40" fmla="*/ 111760 w 2580640"/>
                  <a:gd name="connsiteY40" fmla="*/ 1503680 h 1554480"/>
                  <a:gd name="connsiteX41" fmla="*/ 81280 w 2580640"/>
                  <a:gd name="connsiteY41" fmla="*/ 1524000 h 1554480"/>
                  <a:gd name="connsiteX42" fmla="*/ 20320 w 2580640"/>
                  <a:gd name="connsiteY42" fmla="*/ 1544320 h 1554480"/>
                  <a:gd name="connsiteX43" fmla="*/ 0 w 2580640"/>
                  <a:gd name="connsiteY43"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580640" h="1554480">
                    <a:moveTo>
                      <a:pt x="2580640" y="0"/>
                    </a:moveTo>
                    <a:cubicBezTo>
                      <a:pt x="2553192" y="21958"/>
                      <a:pt x="2522267" y="43632"/>
                      <a:pt x="2499360" y="71120"/>
                    </a:cubicBezTo>
                    <a:cubicBezTo>
                      <a:pt x="2491543" y="80501"/>
                      <a:pt x="2487152" y="92474"/>
                      <a:pt x="2479040" y="101600"/>
                    </a:cubicBezTo>
                    <a:cubicBezTo>
                      <a:pt x="2459948" y="123078"/>
                      <a:pt x="2438400" y="142240"/>
                      <a:pt x="2418080" y="162560"/>
                    </a:cubicBezTo>
                    <a:cubicBezTo>
                      <a:pt x="2407920" y="172720"/>
                      <a:pt x="2399555" y="185070"/>
                      <a:pt x="2387600" y="193040"/>
                    </a:cubicBezTo>
                    <a:lnTo>
                      <a:pt x="2326640" y="233680"/>
                    </a:lnTo>
                    <a:cubicBezTo>
                      <a:pt x="2272453" y="314960"/>
                      <a:pt x="2343573" y="216747"/>
                      <a:pt x="2275840" y="284480"/>
                    </a:cubicBezTo>
                    <a:cubicBezTo>
                      <a:pt x="2267206" y="293114"/>
                      <a:pt x="2263734" y="305925"/>
                      <a:pt x="2255520" y="314960"/>
                    </a:cubicBezTo>
                    <a:cubicBezTo>
                      <a:pt x="2229746" y="343311"/>
                      <a:pt x="2201333" y="369147"/>
                      <a:pt x="2174240" y="396240"/>
                    </a:cubicBezTo>
                    <a:cubicBezTo>
                      <a:pt x="2157307" y="413173"/>
                      <a:pt x="2143365" y="433756"/>
                      <a:pt x="2123440" y="447040"/>
                    </a:cubicBezTo>
                    <a:lnTo>
                      <a:pt x="2032000" y="508000"/>
                    </a:lnTo>
                    <a:cubicBezTo>
                      <a:pt x="2021840" y="514773"/>
                      <a:pt x="2011875" y="521848"/>
                      <a:pt x="2001520" y="528320"/>
                    </a:cubicBezTo>
                    <a:cubicBezTo>
                      <a:pt x="1984774" y="538786"/>
                      <a:pt x="1966140" y="546464"/>
                      <a:pt x="1950720" y="558800"/>
                    </a:cubicBezTo>
                    <a:cubicBezTo>
                      <a:pt x="1933787" y="572347"/>
                      <a:pt x="1915254" y="584106"/>
                      <a:pt x="1899920" y="599440"/>
                    </a:cubicBezTo>
                    <a:cubicBezTo>
                      <a:pt x="1887946" y="611414"/>
                      <a:pt x="1882184" y="628929"/>
                      <a:pt x="1869440" y="640080"/>
                    </a:cubicBezTo>
                    <a:cubicBezTo>
                      <a:pt x="1841466" y="664557"/>
                      <a:pt x="1801451" y="677436"/>
                      <a:pt x="1767840" y="690880"/>
                    </a:cubicBezTo>
                    <a:cubicBezTo>
                      <a:pt x="1688591" y="770129"/>
                      <a:pt x="1790330" y="674816"/>
                      <a:pt x="1696720" y="741680"/>
                    </a:cubicBezTo>
                    <a:cubicBezTo>
                      <a:pt x="1615527" y="799675"/>
                      <a:pt x="1742177" y="763781"/>
                      <a:pt x="1564640" y="822960"/>
                    </a:cubicBezTo>
                    <a:cubicBezTo>
                      <a:pt x="1544320" y="829733"/>
                      <a:pt x="1522838" y="833701"/>
                      <a:pt x="1503680" y="843280"/>
                    </a:cubicBezTo>
                    <a:cubicBezTo>
                      <a:pt x="1490133" y="850053"/>
                      <a:pt x="1476190" y="856086"/>
                      <a:pt x="1463040" y="863600"/>
                    </a:cubicBezTo>
                    <a:cubicBezTo>
                      <a:pt x="1452438" y="869658"/>
                      <a:pt x="1443482" y="878459"/>
                      <a:pt x="1432560" y="883920"/>
                    </a:cubicBezTo>
                    <a:cubicBezTo>
                      <a:pt x="1422981" y="888709"/>
                      <a:pt x="1412240" y="890693"/>
                      <a:pt x="1402080" y="894080"/>
                    </a:cubicBezTo>
                    <a:cubicBezTo>
                      <a:pt x="1395307" y="904240"/>
                      <a:pt x="1390394" y="915926"/>
                      <a:pt x="1381760" y="924560"/>
                    </a:cubicBezTo>
                    <a:cubicBezTo>
                      <a:pt x="1350883" y="955437"/>
                      <a:pt x="1336696" y="955240"/>
                      <a:pt x="1300480" y="975360"/>
                    </a:cubicBezTo>
                    <a:cubicBezTo>
                      <a:pt x="1283218" y="984950"/>
                      <a:pt x="1267104" y="996547"/>
                      <a:pt x="1249680" y="1005840"/>
                    </a:cubicBezTo>
                    <a:cubicBezTo>
                      <a:pt x="1216271" y="1023658"/>
                      <a:pt x="1181947" y="1039707"/>
                      <a:pt x="1148080" y="1056640"/>
                    </a:cubicBezTo>
                    <a:lnTo>
                      <a:pt x="1087120" y="1087120"/>
                    </a:lnTo>
                    <a:cubicBezTo>
                      <a:pt x="1073573" y="1093893"/>
                      <a:pt x="1060461" y="1101615"/>
                      <a:pt x="1046480" y="1107440"/>
                    </a:cubicBezTo>
                    <a:cubicBezTo>
                      <a:pt x="1033222" y="1112964"/>
                      <a:pt x="897046" y="1166423"/>
                      <a:pt x="863600" y="1188720"/>
                    </a:cubicBezTo>
                    <a:cubicBezTo>
                      <a:pt x="851645" y="1196690"/>
                      <a:pt x="845971" y="1212774"/>
                      <a:pt x="833120" y="1219200"/>
                    </a:cubicBezTo>
                    <a:cubicBezTo>
                      <a:pt x="774366" y="1248577"/>
                      <a:pt x="752886" y="1244286"/>
                      <a:pt x="701040" y="1259840"/>
                    </a:cubicBezTo>
                    <a:cubicBezTo>
                      <a:pt x="680524" y="1265995"/>
                      <a:pt x="660400" y="1273387"/>
                      <a:pt x="640080" y="1280160"/>
                    </a:cubicBezTo>
                    <a:cubicBezTo>
                      <a:pt x="629920" y="1283547"/>
                      <a:pt x="618511" y="1284379"/>
                      <a:pt x="609600" y="1290320"/>
                    </a:cubicBezTo>
                    <a:cubicBezTo>
                      <a:pt x="599440" y="1297093"/>
                      <a:pt x="590042" y="1305179"/>
                      <a:pt x="579120" y="1310640"/>
                    </a:cubicBezTo>
                    <a:cubicBezTo>
                      <a:pt x="562880" y="1318760"/>
                      <a:pt x="523191" y="1326620"/>
                      <a:pt x="508000" y="1330960"/>
                    </a:cubicBezTo>
                    <a:cubicBezTo>
                      <a:pt x="497702" y="1333902"/>
                      <a:pt x="487680" y="1337733"/>
                      <a:pt x="477520" y="1341120"/>
                    </a:cubicBezTo>
                    <a:cubicBezTo>
                      <a:pt x="463973" y="1351280"/>
                      <a:pt x="452026" y="1364027"/>
                      <a:pt x="436880" y="1371600"/>
                    </a:cubicBezTo>
                    <a:cubicBezTo>
                      <a:pt x="427314" y="1376383"/>
                      <a:pt x="350784" y="1390851"/>
                      <a:pt x="345440" y="1391920"/>
                    </a:cubicBezTo>
                    <a:cubicBezTo>
                      <a:pt x="247170" y="1465622"/>
                      <a:pt x="351894" y="1393773"/>
                      <a:pt x="274320" y="1432560"/>
                    </a:cubicBezTo>
                    <a:cubicBezTo>
                      <a:pt x="179122" y="1480159"/>
                      <a:pt x="268416" y="1448561"/>
                      <a:pt x="172720" y="1483360"/>
                    </a:cubicBezTo>
                    <a:cubicBezTo>
                      <a:pt x="152590" y="1490680"/>
                      <a:pt x="129582" y="1491799"/>
                      <a:pt x="111760" y="1503680"/>
                    </a:cubicBezTo>
                    <a:cubicBezTo>
                      <a:pt x="101600" y="1510453"/>
                      <a:pt x="92438" y="1519041"/>
                      <a:pt x="81280" y="1524000"/>
                    </a:cubicBezTo>
                    <a:cubicBezTo>
                      <a:pt x="61707" y="1532699"/>
                      <a:pt x="40375" y="1536799"/>
                      <a:pt x="20320" y="1544320"/>
                    </a:cubicBezTo>
                    <a:cubicBezTo>
                      <a:pt x="13229" y="1546979"/>
                      <a:pt x="6773" y="1551093"/>
                      <a:pt x="0" y="155448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igura a mano libera 12"/>
              <p:cNvSpPr/>
              <p:nvPr/>
            </p:nvSpPr>
            <p:spPr>
              <a:xfrm flipH="1">
                <a:off x="4652312" y="2237844"/>
                <a:ext cx="2180862" cy="1464154"/>
              </a:xfrm>
              <a:custGeom>
                <a:avLst/>
                <a:gdLst>
                  <a:gd name="connsiteX0" fmla="*/ 2580640 w 2580640"/>
                  <a:gd name="connsiteY0" fmla="*/ 0 h 1554480"/>
                  <a:gd name="connsiteX1" fmla="*/ 2499360 w 2580640"/>
                  <a:gd name="connsiteY1" fmla="*/ 71120 h 1554480"/>
                  <a:gd name="connsiteX2" fmla="*/ 2479040 w 2580640"/>
                  <a:gd name="connsiteY2" fmla="*/ 101600 h 1554480"/>
                  <a:gd name="connsiteX3" fmla="*/ 2418080 w 2580640"/>
                  <a:gd name="connsiteY3" fmla="*/ 162560 h 1554480"/>
                  <a:gd name="connsiteX4" fmla="*/ 2387600 w 2580640"/>
                  <a:gd name="connsiteY4" fmla="*/ 193040 h 1554480"/>
                  <a:gd name="connsiteX5" fmla="*/ 2326640 w 2580640"/>
                  <a:gd name="connsiteY5" fmla="*/ 233680 h 1554480"/>
                  <a:gd name="connsiteX6" fmla="*/ 2275840 w 2580640"/>
                  <a:gd name="connsiteY6" fmla="*/ 284480 h 1554480"/>
                  <a:gd name="connsiteX7" fmla="*/ 2255520 w 2580640"/>
                  <a:gd name="connsiteY7" fmla="*/ 314960 h 1554480"/>
                  <a:gd name="connsiteX8" fmla="*/ 2174240 w 2580640"/>
                  <a:gd name="connsiteY8" fmla="*/ 396240 h 1554480"/>
                  <a:gd name="connsiteX9" fmla="*/ 2123440 w 2580640"/>
                  <a:gd name="connsiteY9" fmla="*/ 447040 h 1554480"/>
                  <a:gd name="connsiteX10" fmla="*/ 2032000 w 2580640"/>
                  <a:gd name="connsiteY10" fmla="*/ 508000 h 1554480"/>
                  <a:gd name="connsiteX11" fmla="*/ 2001520 w 2580640"/>
                  <a:gd name="connsiteY11" fmla="*/ 528320 h 1554480"/>
                  <a:gd name="connsiteX12" fmla="*/ 1950720 w 2580640"/>
                  <a:gd name="connsiteY12" fmla="*/ 558800 h 1554480"/>
                  <a:gd name="connsiteX13" fmla="*/ 1899920 w 2580640"/>
                  <a:gd name="connsiteY13" fmla="*/ 599440 h 1554480"/>
                  <a:gd name="connsiteX14" fmla="*/ 1869440 w 2580640"/>
                  <a:gd name="connsiteY14" fmla="*/ 640080 h 1554480"/>
                  <a:gd name="connsiteX15" fmla="*/ 1767840 w 2580640"/>
                  <a:gd name="connsiteY15" fmla="*/ 690880 h 1554480"/>
                  <a:gd name="connsiteX16" fmla="*/ 1696720 w 2580640"/>
                  <a:gd name="connsiteY16" fmla="*/ 741680 h 1554480"/>
                  <a:gd name="connsiteX17" fmla="*/ 1564640 w 2580640"/>
                  <a:gd name="connsiteY17" fmla="*/ 822960 h 1554480"/>
                  <a:gd name="connsiteX18" fmla="*/ 1503680 w 2580640"/>
                  <a:gd name="connsiteY18" fmla="*/ 843280 h 1554480"/>
                  <a:gd name="connsiteX19" fmla="*/ 1463040 w 2580640"/>
                  <a:gd name="connsiteY19" fmla="*/ 863600 h 1554480"/>
                  <a:gd name="connsiteX20" fmla="*/ 1432560 w 2580640"/>
                  <a:gd name="connsiteY20" fmla="*/ 883920 h 1554480"/>
                  <a:gd name="connsiteX21" fmla="*/ 1402080 w 2580640"/>
                  <a:gd name="connsiteY21" fmla="*/ 894080 h 1554480"/>
                  <a:gd name="connsiteX22" fmla="*/ 1381760 w 2580640"/>
                  <a:gd name="connsiteY22" fmla="*/ 924560 h 1554480"/>
                  <a:gd name="connsiteX23" fmla="*/ 1300480 w 2580640"/>
                  <a:gd name="connsiteY23" fmla="*/ 975360 h 1554480"/>
                  <a:gd name="connsiteX24" fmla="*/ 1249680 w 2580640"/>
                  <a:gd name="connsiteY24" fmla="*/ 1005840 h 1554480"/>
                  <a:gd name="connsiteX25" fmla="*/ 1148080 w 2580640"/>
                  <a:gd name="connsiteY25" fmla="*/ 1056640 h 1554480"/>
                  <a:gd name="connsiteX26" fmla="*/ 1087120 w 2580640"/>
                  <a:gd name="connsiteY26" fmla="*/ 1087120 h 1554480"/>
                  <a:gd name="connsiteX27" fmla="*/ 1046480 w 2580640"/>
                  <a:gd name="connsiteY27" fmla="*/ 1107440 h 1554480"/>
                  <a:gd name="connsiteX28" fmla="*/ 863600 w 2580640"/>
                  <a:gd name="connsiteY28" fmla="*/ 1188720 h 1554480"/>
                  <a:gd name="connsiteX29" fmla="*/ 833120 w 2580640"/>
                  <a:gd name="connsiteY29" fmla="*/ 1219200 h 1554480"/>
                  <a:gd name="connsiteX30" fmla="*/ 701040 w 2580640"/>
                  <a:gd name="connsiteY30" fmla="*/ 1259840 h 1554480"/>
                  <a:gd name="connsiteX31" fmla="*/ 640080 w 2580640"/>
                  <a:gd name="connsiteY31" fmla="*/ 1280160 h 1554480"/>
                  <a:gd name="connsiteX32" fmla="*/ 609600 w 2580640"/>
                  <a:gd name="connsiteY32" fmla="*/ 1290320 h 1554480"/>
                  <a:gd name="connsiteX33" fmla="*/ 579120 w 2580640"/>
                  <a:gd name="connsiteY33" fmla="*/ 1310640 h 1554480"/>
                  <a:gd name="connsiteX34" fmla="*/ 508000 w 2580640"/>
                  <a:gd name="connsiteY34" fmla="*/ 1330960 h 1554480"/>
                  <a:gd name="connsiteX35" fmla="*/ 477520 w 2580640"/>
                  <a:gd name="connsiteY35" fmla="*/ 1341120 h 1554480"/>
                  <a:gd name="connsiteX36" fmla="*/ 436880 w 2580640"/>
                  <a:gd name="connsiteY36" fmla="*/ 1371600 h 1554480"/>
                  <a:gd name="connsiteX37" fmla="*/ 345440 w 2580640"/>
                  <a:gd name="connsiteY37" fmla="*/ 1391920 h 1554480"/>
                  <a:gd name="connsiteX38" fmla="*/ 274320 w 2580640"/>
                  <a:gd name="connsiteY38" fmla="*/ 1432560 h 1554480"/>
                  <a:gd name="connsiteX39" fmla="*/ 172720 w 2580640"/>
                  <a:gd name="connsiteY39" fmla="*/ 1483360 h 1554480"/>
                  <a:gd name="connsiteX40" fmla="*/ 111760 w 2580640"/>
                  <a:gd name="connsiteY40" fmla="*/ 1503680 h 1554480"/>
                  <a:gd name="connsiteX41" fmla="*/ 81280 w 2580640"/>
                  <a:gd name="connsiteY41" fmla="*/ 1524000 h 1554480"/>
                  <a:gd name="connsiteX42" fmla="*/ 20320 w 2580640"/>
                  <a:gd name="connsiteY42" fmla="*/ 1544320 h 1554480"/>
                  <a:gd name="connsiteX43" fmla="*/ 0 w 2580640"/>
                  <a:gd name="connsiteY43"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580640" h="1554480">
                    <a:moveTo>
                      <a:pt x="2580640" y="0"/>
                    </a:moveTo>
                    <a:cubicBezTo>
                      <a:pt x="2553192" y="21958"/>
                      <a:pt x="2522267" y="43632"/>
                      <a:pt x="2499360" y="71120"/>
                    </a:cubicBezTo>
                    <a:cubicBezTo>
                      <a:pt x="2491543" y="80501"/>
                      <a:pt x="2487152" y="92474"/>
                      <a:pt x="2479040" y="101600"/>
                    </a:cubicBezTo>
                    <a:cubicBezTo>
                      <a:pt x="2459948" y="123078"/>
                      <a:pt x="2438400" y="142240"/>
                      <a:pt x="2418080" y="162560"/>
                    </a:cubicBezTo>
                    <a:cubicBezTo>
                      <a:pt x="2407920" y="172720"/>
                      <a:pt x="2399555" y="185070"/>
                      <a:pt x="2387600" y="193040"/>
                    </a:cubicBezTo>
                    <a:lnTo>
                      <a:pt x="2326640" y="233680"/>
                    </a:lnTo>
                    <a:cubicBezTo>
                      <a:pt x="2272453" y="314960"/>
                      <a:pt x="2343573" y="216747"/>
                      <a:pt x="2275840" y="284480"/>
                    </a:cubicBezTo>
                    <a:cubicBezTo>
                      <a:pt x="2267206" y="293114"/>
                      <a:pt x="2263734" y="305925"/>
                      <a:pt x="2255520" y="314960"/>
                    </a:cubicBezTo>
                    <a:cubicBezTo>
                      <a:pt x="2229746" y="343311"/>
                      <a:pt x="2201333" y="369147"/>
                      <a:pt x="2174240" y="396240"/>
                    </a:cubicBezTo>
                    <a:cubicBezTo>
                      <a:pt x="2157307" y="413173"/>
                      <a:pt x="2143365" y="433756"/>
                      <a:pt x="2123440" y="447040"/>
                    </a:cubicBezTo>
                    <a:lnTo>
                      <a:pt x="2032000" y="508000"/>
                    </a:lnTo>
                    <a:cubicBezTo>
                      <a:pt x="2021840" y="514773"/>
                      <a:pt x="2011875" y="521848"/>
                      <a:pt x="2001520" y="528320"/>
                    </a:cubicBezTo>
                    <a:cubicBezTo>
                      <a:pt x="1984774" y="538786"/>
                      <a:pt x="1966140" y="546464"/>
                      <a:pt x="1950720" y="558800"/>
                    </a:cubicBezTo>
                    <a:cubicBezTo>
                      <a:pt x="1933787" y="572347"/>
                      <a:pt x="1915254" y="584106"/>
                      <a:pt x="1899920" y="599440"/>
                    </a:cubicBezTo>
                    <a:cubicBezTo>
                      <a:pt x="1887946" y="611414"/>
                      <a:pt x="1882184" y="628929"/>
                      <a:pt x="1869440" y="640080"/>
                    </a:cubicBezTo>
                    <a:cubicBezTo>
                      <a:pt x="1841466" y="664557"/>
                      <a:pt x="1801451" y="677436"/>
                      <a:pt x="1767840" y="690880"/>
                    </a:cubicBezTo>
                    <a:cubicBezTo>
                      <a:pt x="1688591" y="770129"/>
                      <a:pt x="1790330" y="674816"/>
                      <a:pt x="1696720" y="741680"/>
                    </a:cubicBezTo>
                    <a:cubicBezTo>
                      <a:pt x="1615527" y="799675"/>
                      <a:pt x="1742177" y="763781"/>
                      <a:pt x="1564640" y="822960"/>
                    </a:cubicBezTo>
                    <a:cubicBezTo>
                      <a:pt x="1544320" y="829733"/>
                      <a:pt x="1522838" y="833701"/>
                      <a:pt x="1503680" y="843280"/>
                    </a:cubicBezTo>
                    <a:cubicBezTo>
                      <a:pt x="1490133" y="850053"/>
                      <a:pt x="1476190" y="856086"/>
                      <a:pt x="1463040" y="863600"/>
                    </a:cubicBezTo>
                    <a:cubicBezTo>
                      <a:pt x="1452438" y="869658"/>
                      <a:pt x="1443482" y="878459"/>
                      <a:pt x="1432560" y="883920"/>
                    </a:cubicBezTo>
                    <a:cubicBezTo>
                      <a:pt x="1422981" y="888709"/>
                      <a:pt x="1412240" y="890693"/>
                      <a:pt x="1402080" y="894080"/>
                    </a:cubicBezTo>
                    <a:cubicBezTo>
                      <a:pt x="1395307" y="904240"/>
                      <a:pt x="1390394" y="915926"/>
                      <a:pt x="1381760" y="924560"/>
                    </a:cubicBezTo>
                    <a:cubicBezTo>
                      <a:pt x="1350883" y="955437"/>
                      <a:pt x="1336696" y="955240"/>
                      <a:pt x="1300480" y="975360"/>
                    </a:cubicBezTo>
                    <a:cubicBezTo>
                      <a:pt x="1283218" y="984950"/>
                      <a:pt x="1267104" y="996547"/>
                      <a:pt x="1249680" y="1005840"/>
                    </a:cubicBezTo>
                    <a:cubicBezTo>
                      <a:pt x="1216271" y="1023658"/>
                      <a:pt x="1181947" y="1039707"/>
                      <a:pt x="1148080" y="1056640"/>
                    </a:cubicBezTo>
                    <a:lnTo>
                      <a:pt x="1087120" y="1087120"/>
                    </a:lnTo>
                    <a:cubicBezTo>
                      <a:pt x="1073573" y="1093893"/>
                      <a:pt x="1060461" y="1101615"/>
                      <a:pt x="1046480" y="1107440"/>
                    </a:cubicBezTo>
                    <a:cubicBezTo>
                      <a:pt x="1033222" y="1112964"/>
                      <a:pt x="897046" y="1166423"/>
                      <a:pt x="863600" y="1188720"/>
                    </a:cubicBezTo>
                    <a:cubicBezTo>
                      <a:pt x="851645" y="1196690"/>
                      <a:pt x="845971" y="1212774"/>
                      <a:pt x="833120" y="1219200"/>
                    </a:cubicBezTo>
                    <a:cubicBezTo>
                      <a:pt x="774366" y="1248577"/>
                      <a:pt x="752886" y="1244286"/>
                      <a:pt x="701040" y="1259840"/>
                    </a:cubicBezTo>
                    <a:cubicBezTo>
                      <a:pt x="680524" y="1265995"/>
                      <a:pt x="660400" y="1273387"/>
                      <a:pt x="640080" y="1280160"/>
                    </a:cubicBezTo>
                    <a:cubicBezTo>
                      <a:pt x="629920" y="1283547"/>
                      <a:pt x="618511" y="1284379"/>
                      <a:pt x="609600" y="1290320"/>
                    </a:cubicBezTo>
                    <a:cubicBezTo>
                      <a:pt x="599440" y="1297093"/>
                      <a:pt x="590042" y="1305179"/>
                      <a:pt x="579120" y="1310640"/>
                    </a:cubicBezTo>
                    <a:cubicBezTo>
                      <a:pt x="562880" y="1318760"/>
                      <a:pt x="523191" y="1326620"/>
                      <a:pt x="508000" y="1330960"/>
                    </a:cubicBezTo>
                    <a:cubicBezTo>
                      <a:pt x="497702" y="1333902"/>
                      <a:pt x="487680" y="1337733"/>
                      <a:pt x="477520" y="1341120"/>
                    </a:cubicBezTo>
                    <a:cubicBezTo>
                      <a:pt x="463973" y="1351280"/>
                      <a:pt x="452026" y="1364027"/>
                      <a:pt x="436880" y="1371600"/>
                    </a:cubicBezTo>
                    <a:cubicBezTo>
                      <a:pt x="427314" y="1376383"/>
                      <a:pt x="350784" y="1390851"/>
                      <a:pt x="345440" y="1391920"/>
                    </a:cubicBezTo>
                    <a:cubicBezTo>
                      <a:pt x="247170" y="1465622"/>
                      <a:pt x="351894" y="1393773"/>
                      <a:pt x="274320" y="1432560"/>
                    </a:cubicBezTo>
                    <a:cubicBezTo>
                      <a:pt x="179122" y="1480159"/>
                      <a:pt x="268416" y="1448561"/>
                      <a:pt x="172720" y="1483360"/>
                    </a:cubicBezTo>
                    <a:cubicBezTo>
                      <a:pt x="152590" y="1490680"/>
                      <a:pt x="129582" y="1491799"/>
                      <a:pt x="111760" y="1503680"/>
                    </a:cubicBezTo>
                    <a:cubicBezTo>
                      <a:pt x="101600" y="1510453"/>
                      <a:pt x="92438" y="1519041"/>
                      <a:pt x="81280" y="1524000"/>
                    </a:cubicBezTo>
                    <a:cubicBezTo>
                      <a:pt x="61707" y="1532699"/>
                      <a:pt x="40375" y="1536799"/>
                      <a:pt x="20320" y="1544320"/>
                    </a:cubicBezTo>
                    <a:cubicBezTo>
                      <a:pt x="13229" y="1546979"/>
                      <a:pt x="6773" y="1551093"/>
                      <a:pt x="0" y="155448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4902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0"/>
            <a:ext cx="9144000" cy="483518"/>
          </a:xfrm>
          <a:prstGeom prst="rect">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ctrTitle"/>
          </p:nvPr>
        </p:nvSpPr>
        <p:spPr>
          <a:xfrm>
            <a:off x="0" y="918"/>
            <a:ext cx="5076056" cy="410592"/>
          </a:xfrm>
        </p:spPr>
        <p:txBody>
          <a:bodyPr>
            <a:noAutofit/>
          </a:bodyPr>
          <a:lstStyle/>
          <a:p>
            <a:pPr algn="l"/>
            <a:r>
              <a:rPr lang="it-IT" sz="2000" b="1" dirty="0" smtClean="0"/>
              <a:t>La non-località nel mondo – Cosa esiste</a:t>
            </a:r>
            <a:endParaRPr lang="it-IT" sz="2400" b="1" dirty="0"/>
          </a:p>
        </p:txBody>
      </p:sp>
      <p:sp>
        <p:nvSpPr>
          <p:cNvPr id="7" name="Segnaposto numero diapositiva 6"/>
          <p:cNvSpPr>
            <a:spLocks noGrp="1"/>
          </p:cNvSpPr>
          <p:nvPr>
            <p:ph type="sldNum" sz="quarter" idx="12"/>
          </p:nvPr>
        </p:nvSpPr>
        <p:spPr>
          <a:xfrm>
            <a:off x="8748464" y="4803998"/>
            <a:ext cx="298376" cy="252759"/>
          </a:xfrm>
        </p:spPr>
        <p:txBody>
          <a:bodyPr/>
          <a:lstStyle/>
          <a:p>
            <a:fld id="{2BFC0026-57C0-4FBE-A77A-58B0CFCFBA7E}" type="slidenum">
              <a:rPr lang="it-IT" sz="1000" smtClean="0">
                <a:solidFill>
                  <a:schemeClr val="tx1"/>
                </a:solidFill>
              </a:rPr>
              <a:pPr/>
              <a:t>24</a:t>
            </a:fld>
            <a:endParaRPr lang="it-IT" sz="1000" dirty="0">
              <a:solidFill>
                <a:schemeClr val="tx1"/>
              </a:solidFill>
            </a:endParaRPr>
          </a:p>
        </p:txBody>
      </p:sp>
      <p:sp>
        <p:nvSpPr>
          <p:cNvPr id="8" name="Segnaposto piè di pagina 7"/>
          <p:cNvSpPr>
            <a:spLocks noGrp="1"/>
          </p:cNvSpPr>
          <p:nvPr>
            <p:ph type="ftr" sz="quarter" idx="11"/>
          </p:nvPr>
        </p:nvSpPr>
        <p:spPr>
          <a:xfrm>
            <a:off x="0" y="4869656"/>
            <a:ext cx="3744416" cy="273844"/>
          </a:xfrm>
        </p:spPr>
        <p:txBody>
          <a:bodyPr/>
          <a:lstStyle/>
          <a:p>
            <a:pPr algn="l"/>
            <a:r>
              <a:rPr lang="it-IT" sz="1000" dirty="0" smtClean="0">
                <a:solidFill>
                  <a:schemeClr val="tx1"/>
                </a:solidFill>
              </a:rPr>
              <a:t>Relatività &amp; Meccanica Quantistica - Carlo Cosmelli</a:t>
            </a:r>
            <a:endParaRPr lang="it-IT" sz="1000" dirty="0">
              <a:solidFill>
                <a:schemeClr val="tx1"/>
              </a:solidFill>
            </a:endParaRPr>
          </a:p>
        </p:txBody>
      </p:sp>
      <p:pic>
        <p:nvPicPr>
          <p:cNvPr id="6" name="Picture 3" descr="D:\Didattica\Coursera\Poster Philadelphia\logo RQM 4.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15942" y="22783"/>
            <a:ext cx="2128058" cy="120950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Rectangle 10"/>
          <p:cNvSpPr/>
          <p:nvPr/>
        </p:nvSpPr>
        <p:spPr>
          <a:xfrm>
            <a:off x="231942" y="483518"/>
            <a:ext cx="6553200" cy="2308324"/>
          </a:xfrm>
          <a:prstGeom prst="rect">
            <a:avLst/>
          </a:prstGeom>
        </p:spPr>
        <p:txBody>
          <a:bodyPr wrap="square">
            <a:spAutoFit/>
          </a:bodyPr>
          <a:lstStyle/>
          <a:p>
            <a:r>
              <a:rPr lang="it-IT" dirty="0" smtClean="0"/>
              <a:t>La non-località, cioè la correlazione di fotoni interlacciati,  può essere utilizzata per trasmettere messaggi criptati sicuri.</a:t>
            </a:r>
          </a:p>
          <a:p>
            <a:r>
              <a:rPr lang="it-IT" dirty="0" smtClean="0"/>
              <a:t>Infatti un eventuale «osservatore» esterno provocherebbe il collasso dello stato quantistico, le correlazioni andrebbero perse, e chi doveva ricevere il messaggio se ne accorgerebbe…</a:t>
            </a:r>
          </a:p>
          <a:p>
            <a:r>
              <a:rPr lang="it-IT" dirty="0" smtClean="0"/>
              <a:t>Viene utilizzato per transazioni sicure, il segnale viaggia con la fibra ottica dei segnali telefonici ad alta velocità e può essere trasmesso a un centinaio di chilometri (per ora).</a:t>
            </a:r>
            <a:endParaRPr lang="en-GB" dirty="0" smtClean="0"/>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627534"/>
            <a:ext cx="6144010" cy="4320480"/>
          </a:xfrm>
          <a:prstGeom prst="rect">
            <a:avLst/>
          </a:prstGeom>
        </p:spPr>
      </p:pic>
      <p:grpSp>
        <p:nvGrpSpPr>
          <p:cNvPr id="16" name="Gruppo 15"/>
          <p:cNvGrpSpPr/>
          <p:nvPr/>
        </p:nvGrpSpPr>
        <p:grpSpPr>
          <a:xfrm>
            <a:off x="26306" y="-29210"/>
            <a:ext cx="7676128" cy="5143500"/>
            <a:chOff x="26306" y="-29210"/>
            <a:chExt cx="7676128" cy="5143500"/>
          </a:xfrm>
        </p:grpSpPr>
        <p:grpSp>
          <p:nvGrpSpPr>
            <p:cNvPr id="14" name="Gruppo 13"/>
            <p:cNvGrpSpPr/>
            <p:nvPr/>
          </p:nvGrpSpPr>
          <p:grpSpPr>
            <a:xfrm>
              <a:off x="4800594" y="843558"/>
              <a:ext cx="2901840" cy="2993672"/>
              <a:chOff x="3508542" y="843558"/>
              <a:chExt cx="2901840" cy="2993672"/>
            </a:xfrm>
          </p:grpSpPr>
          <p:pic>
            <p:nvPicPr>
              <p:cNvPr id="5" name="Immagin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8542" y="1275606"/>
                <a:ext cx="2901840" cy="2561624"/>
              </a:xfrm>
              <a:prstGeom prst="rect">
                <a:avLst/>
              </a:prstGeom>
            </p:spPr>
          </p:pic>
          <p:sp>
            <p:nvSpPr>
              <p:cNvPr id="13" name="CasellaDiTesto 12"/>
              <p:cNvSpPr txBox="1"/>
              <p:nvPr/>
            </p:nvSpPr>
            <p:spPr>
              <a:xfrm>
                <a:off x="4254287" y="843558"/>
                <a:ext cx="1410349" cy="378624"/>
              </a:xfrm>
              <a:prstGeom prst="rect">
                <a:avLst/>
              </a:prstGeom>
              <a:noFill/>
            </p:spPr>
            <p:txBody>
              <a:bodyPr wrap="square" rtlCol="0">
                <a:spAutoFit/>
              </a:bodyPr>
              <a:lstStyle/>
              <a:p>
                <a:pPr algn="r"/>
                <a:r>
                  <a:rPr lang="it-IT" dirty="0" smtClean="0"/>
                  <a:t>QC by NEC</a:t>
                </a:r>
                <a:endParaRPr lang="en-US" dirty="0"/>
              </a:p>
            </p:txBody>
          </p:sp>
        </p:grpSp>
        <p:pic>
          <p:nvPicPr>
            <p:cNvPr id="15" name="Immagin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306" y="-29210"/>
              <a:ext cx="4545694" cy="5143500"/>
            </a:xfrm>
            <a:prstGeom prst="rect">
              <a:avLst/>
            </a:prstGeom>
          </p:spPr>
        </p:pic>
      </p:grpSp>
      <p:grpSp>
        <p:nvGrpSpPr>
          <p:cNvPr id="19" name="Gruppo 18"/>
          <p:cNvGrpSpPr/>
          <p:nvPr/>
        </p:nvGrpSpPr>
        <p:grpSpPr>
          <a:xfrm>
            <a:off x="626056" y="2765514"/>
            <a:ext cx="6840760" cy="1678444"/>
            <a:chOff x="626056" y="3435846"/>
            <a:chExt cx="6840760" cy="1678444"/>
          </a:xfrm>
        </p:grpSpPr>
        <p:sp>
          <p:nvSpPr>
            <p:cNvPr id="18" name="Rettangolo 17"/>
            <p:cNvSpPr/>
            <p:nvPr/>
          </p:nvSpPr>
          <p:spPr>
            <a:xfrm>
              <a:off x="626056" y="3435846"/>
              <a:ext cx="6034176" cy="16784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p:cNvSpPr txBox="1"/>
            <p:nvPr/>
          </p:nvSpPr>
          <p:spPr>
            <a:xfrm>
              <a:off x="626056" y="3579862"/>
              <a:ext cx="6840760" cy="1477328"/>
            </a:xfrm>
            <a:prstGeom prst="rect">
              <a:avLst/>
            </a:prstGeom>
            <a:noFill/>
          </p:spPr>
          <p:txBody>
            <a:bodyPr wrap="square" rtlCol="0">
              <a:spAutoFit/>
            </a:bodyPr>
            <a:lstStyle/>
            <a:p>
              <a:r>
                <a:rPr lang="it-IT" dirty="0" smtClean="0"/>
                <a:t>A cosa serve un codice sicuro?</a:t>
              </a:r>
            </a:p>
            <a:p>
              <a:pPr marL="285750" indent="-285750">
                <a:buFontTx/>
                <a:buChar char="-"/>
              </a:pPr>
              <a:r>
                <a:rPr lang="it-IT" dirty="0" smtClean="0"/>
                <a:t>Transazioni finanziarie – Carte di credito – banche…</a:t>
              </a:r>
            </a:p>
            <a:p>
              <a:pPr marL="285750" indent="-285750">
                <a:buFontTx/>
                <a:buChar char="-"/>
              </a:pPr>
              <a:r>
                <a:rPr lang="it-IT" dirty="0" smtClean="0"/>
                <a:t>Trasmissione di dati di votazioni – voto elettronico</a:t>
              </a:r>
            </a:p>
            <a:p>
              <a:pPr marL="285750" indent="-285750">
                <a:buFontTx/>
                <a:buChar char="-"/>
              </a:pPr>
              <a:r>
                <a:rPr lang="it-IT" dirty="0" smtClean="0"/>
                <a:t>Trasmissione di dati personali, medici, legali, sensibili.</a:t>
              </a:r>
            </a:p>
            <a:p>
              <a:pPr marL="285750" indent="-285750">
                <a:buFontTx/>
                <a:buChar char="-"/>
              </a:pPr>
              <a:r>
                <a:rPr lang="it-IT" dirty="0" smtClean="0"/>
                <a:t>Trasmissione di codici di soccorso per emergenze…</a:t>
              </a:r>
              <a:endParaRPr lang="en-US" dirty="0"/>
            </a:p>
          </p:txBody>
        </p:sp>
      </p:grpSp>
    </p:spTree>
    <p:extLst>
      <p:ext uri="{BB962C8B-B14F-4D97-AF65-F5344CB8AC3E}">
        <p14:creationId xmlns:p14="http://schemas.microsoft.com/office/powerpoint/2010/main" val="95250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0"/>
            <a:ext cx="9144000" cy="483518"/>
          </a:xfrm>
          <a:prstGeom prst="rect">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ctrTitle"/>
          </p:nvPr>
        </p:nvSpPr>
        <p:spPr>
          <a:xfrm>
            <a:off x="0" y="918"/>
            <a:ext cx="5940152" cy="410592"/>
          </a:xfrm>
        </p:spPr>
        <p:txBody>
          <a:bodyPr>
            <a:noAutofit/>
          </a:bodyPr>
          <a:lstStyle/>
          <a:p>
            <a:pPr algn="l"/>
            <a:r>
              <a:rPr lang="it-IT" sz="2000" b="1" dirty="0" smtClean="0"/>
              <a:t>La non-località nel mondo – Cosa ancora non esiste</a:t>
            </a:r>
            <a:endParaRPr lang="it-IT" sz="2400" b="1" dirty="0"/>
          </a:p>
        </p:txBody>
      </p:sp>
      <p:sp>
        <p:nvSpPr>
          <p:cNvPr id="7" name="Segnaposto numero diapositiva 6"/>
          <p:cNvSpPr>
            <a:spLocks noGrp="1"/>
          </p:cNvSpPr>
          <p:nvPr>
            <p:ph type="sldNum" sz="quarter" idx="12"/>
          </p:nvPr>
        </p:nvSpPr>
        <p:spPr>
          <a:xfrm>
            <a:off x="8748464" y="4803998"/>
            <a:ext cx="298376" cy="252759"/>
          </a:xfrm>
        </p:spPr>
        <p:txBody>
          <a:bodyPr/>
          <a:lstStyle/>
          <a:p>
            <a:fld id="{2BFC0026-57C0-4FBE-A77A-58B0CFCFBA7E}" type="slidenum">
              <a:rPr lang="it-IT" sz="1000" smtClean="0">
                <a:solidFill>
                  <a:schemeClr val="tx1"/>
                </a:solidFill>
              </a:rPr>
              <a:pPr/>
              <a:t>25</a:t>
            </a:fld>
            <a:endParaRPr lang="it-IT" sz="1000" dirty="0">
              <a:solidFill>
                <a:schemeClr val="tx1"/>
              </a:solidFill>
            </a:endParaRPr>
          </a:p>
        </p:txBody>
      </p:sp>
      <p:sp>
        <p:nvSpPr>
          <p:cNvPr id="8" name="Segnaposto piè di pagina 7"/>
          <p:cNvSpPr>
            <a:spLocks noGrp="1"/>
          </p:cNvSpPr>
          <p:nvPr>
            <p:ph type="ftr" sz="quarter" idx="11"/>
          </p:nvPr>
        </p:nvSpPr>
        <p:spPr>
          <a:xfrm>
            <a:off x="0" y="4869656"/>
            <a:ext cx="3744416" cy="273844"/>
          </a:xfrm>
        </p:spPr>
        <p:txBody>
          <a:bodyPr/>
          <a:lstStyle/>
          <a:p>
            <a:pPr algn="l"/>
            <a:r>
              <a:rPr lang="it-IT" sz="1000" dirty="0" smtClean="0">
                <a:solidFill>
                  <a:schemeClr val="tx1"/>
                </a:solidFill>
              </a:rPr>
              <a:t>Relatività &amp; Meccanica Quantistica - Carlo Cosmelli</a:t>
            </a:r>
            <a:endParaRPr lang="it-IT" sz="1000" dirty="0">
              <a:solidFill>
                <a:schemeClr val="tx1"/>
              </a:solidFill>
            </a:endParaRPr>
          </a:p>
        </p:txBody>
      </p:sp>
      <p:pic>
        <p:nvPicPr>
          <p:cNvPr id="6" name="Picture 3" descr="D:\Didattica\Coursera\Poster Philadelphia\logo RQM 4.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15942" y="22783"/>
            <a:ext cx="2128058" cy="120950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Rectangle 10"/>
          <p:cNvSpPr/>
          <p:nvPr/>
        </p:nvSpPr>
        <p:spPr>
          <a:xfrm>
            <a:off x="231942" y="483518"/>
            <a:ext cx="6553200" cy="1077218"/>
          </a:xfrm>
          <a:prstGeom prst="rect">
            <a:avLst/>
          </a:prstGeom>
        </p:spPr>
        <p:txBody>
          <a:bodyPr wrap="square">
            <a:spAutoFit/>
          </a:bodyPr>
          <a:lstStyle/>
          <a:p>
            <a:r>
              <a:rPr lang="it-IT" sz="1600" dirty="0" smtClean="0"/>
              <a:t>La maggior parte dei grandi problemi di calcolo si hanno non perché gli scienziati non sanno fare i calcoli, o risolvere le equazioni del sistema, ma perché NON C’E’ IL TEMPO PER FARE I CALCOLI. Ma un calcolatore quantistico li potrebbe fare in un tempo ragionevole.</a:t>
            </a:r>
            <a:endParaRPr lang="en-GB" sz="1600" dirty="0" smtClean="0"/>
          </a:p>
        </p:txBody>
      </p:sp>
      <p:sp>
        <p:nvSpPr>
          <p:cNvPr id="15" name="Rectangle 10"/>
          <p:cNvSpPr/>
          <p:nvPr/>
        </p:nvSpPr>
        <p:spPr>
          <a:xfrm>
            <a:off x="239726" y="1553453"/>
            <a:ext cx="6553200" cy="584775"/>
          </a:xfrm>
          <a:prstGeom prst="rect">
            <a:avLst/>
          </a:prstGeom>
        </p:spPr>
        <p:txBody>
          <a:bodyPr wrap="square">
            <a:spAutoFit/>
          </a:bodyPr>
          <a:lstStyle/>
          <a:p>
            <a:r>
              <a:rPr lang="it-IT" sz="1600" dirty="0" smtClean="0"/>
              <a:t>Sono i cosiddetti problemi a complessità esponenziale, vediamone uno semplice </a:t>
            </a:r>
            <a:r>
              <a:rPr lang="it-IT" sz="1600" dirty="0" err="1" smtClean="0"/>
              <a:t>semplice</a:t>
            </a:r>
            <a:r>
              <a:rPr lang="it-IT" sz="1600" dirty="0" smtClean="0"/>
              <a:t>: la scomposizione i fattori primi di un numero grande…</a:t>
            </a:r>
            <a:endParaRPr lang="en-GB" sz="1600" dirty="0" smtClean="0"/>
          </a:p>
        </p:txBody>
      </p:sp>
      <mc:AlternateContent xmlns:mc="http://schemas.openxmlformats.org/markup-compatibility/2006" xmlns:a14="http://schemas.microsoft.com/office/drawing/2010/main">
        <mc:Choice Requires="a14">
          <p:graphicFrame>
            <p:nvGraphicFramePr>
              <p:cNvPr id="10" name="Tabella 9"/>
              <p:cNvGraphicFramePr>
                <a:graphicFrameLocks noGrp="1"/>
              </p:cNvGraphicFramePr>
              <p:nvPr>
                <p:extLst/>
              </p:nvPr>
            </p:nvGraphicFramePr>
            <p:xfrm>
              <a:off x="683568" y="2139702"/>
              <a:ext cx="4896544" cy="1726412"/>
            </p:xfrm>
            <a:graphic>
              <a:graphicData uri="http://schemas.openxmlformats.org/drawingml/2006/table">
                <a:tbl>
                  <a:tblPr firstRow="1" firstCol="1" bandRow="1">
                    <a:tableStyleId>{5C22544A-7EE6-4342-B048-85BDC9FD1C3A}</a:tableStyleId>
                  </a:tblPr>
                  <a:tblGrid>
                    <a:gridCol w="864096"/>
                    <a:gridCol w="2058682"/>
                    <a:gridCol w="1973766"/>
                  </a:tblGrid>
                  <a:tr h="665863">
                    <a:tc>
                      <a:txBody>
                        <a:bodyPr/>
                        <a:lstStyle/>
                        <a:p>
                          <a:pPr algn="ctr">
                            <a:lnSpc>
                              <a:spcPct val="115000"/>
                            </a:lnSpc>
                            <a:spcAft>
                              <a:spcPts val="0"/>
                            </a:spcAft>
                          </a:pPr>
                          <a:r>
                            <a:rPr lang="it-IT" sz="1400" dirty="0">
                              <a:effectLst/>
                            </a:rPr>
                            <a:t>Numero di bit</a:t>
                          </a:r>
                          <a:endParaRPr lang="en-US"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it-IT" sz="1400" dirty="0">
                              <a:effectLst/>
                            </a:rPr>
                            <a:t>Tempo impiegato 1600 WS </a:t>
                          </a:r>
                          <a:endParaRPr lang="en-US" sz="1400" dirty="0">
                            <a:effectLst/>
                          </a:endParaRPr>
                        </a:p>
                        <a:p>
                          <a:pPr algn="ctr">
                            <a:lnSpc>
                              <a:spcPct val="115000"/>
                            </a:lnSpc>
                            <a:spcAft>
                              <a:spcPts val="0"/>
                            </a:spcAft>
                          </a:pPr>
                          <a:r>
                            <a:rPr lang="it-IT" sz="1400" dirty="0">
                              <a:effectLst/>
                            </a:rPr>
                            <a:t>(1994)</a:t>
                          </a:r>
                          <a:endParaRPr lang="en-US"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it-IT" sz="1400" dirty="0">
                              <a:effectLst/>
                            </a:rPr>
                            <a:t>Tempo stimato impiegato </a:t>
                          </a:r>
                          <a:endParaRPr lang="en-US" sz="1400" dirty="0">
                            <a:effectLst/>
                          </a:endParaRPr>
                        </a:p>
                        <a:p>
                          <a:pPr algn="ctr">
                            <a:lnSpc>
                              <a:spcPct val="115000"/>
                            </a:lnSpc>
                            <a:spcAft>
                              <a:spcPts val="0"/>
                            </a:spcAft>
                          </a:pPr>
                          <a:r>
                            <a:rPr lang="it-IT" sz="1400" dirty="0">
                              <a:effectLst/>
                            </a:rPr>
                            <a:t>(algoritmo quantistico)</a:t>
                          </a:r>
                          <a:endParaRPr lang="en-US" sz="1400" dirty="0">
                            <a:effectLst/>
                            <a:latin typeface="Calibri"/>
                            <a:ea typeface="Calibri"/>
                            <a:cs typeface="Times New Roman"/>
                          </a:endParaRPr>
                        </a:p>
                      </a:txBody>
                      <a:tcPr marL="68580" marR="68580" marT="0" marB="0"/>
                    </a:tc>
                  </a:tr>
                  <a:tr h="322876">
                    <a:tc>
                      <a:txBody>
                        <a:bodyPr/>
                        <a:lstStyle/>
                        <a:p>
                          <a:pPr algn="ctr">
                            <a:lnSpc>
                              <a:spcPct val="115000"/>
                            </a:lnSpc>
                            <a:spcAft>
                              <a:spcPts val="0"/>
                            </a:spcAft>
                          </a:pPr>
                          <a:r>
                            <a:rPr lang="it-IT" sz="1400" dirty="0">
                              <a:effectLst/>
                            </a:rPr>
                            <a:t>129</a:t>
                          </a:r>
                          <a:endParaRPr lang="en-US"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it-IT" sz="1400" dirty="0">
                              <a:effectLst/>
                            </a:rPr>
                            <a:t> 8 mesi</a:t>
                          </a:r>
                          <a:endParaRPr lang="en-US"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it-IT" sz="1400">
                              <a:effectLst/>
                            </a:rPr>
                            <a:t>4 ore</a:t>
                          </a:r>
                          <a:endParaRPr lang="en-US" sz="1400">
                            <a:effectLst/>
                            <a:latin typeface="Calibri"/>
                            <a:ea typeface="Calibri"/>
                            <a:cs typeface="Times New Roman"/>
                          </a:endParaRPr>
                        </a:p>
                      </a:txBody>
                      <a:tcPr marL="68580" marR="68580" marT="0" marB="0"/>
                    </a:tc>
                  </a:tr>
                  <a:tr h="322876">
                    <a:tc>
                      <a:txBody>
                        <a:bodyPr/>
                        <a:lstStyle/>
                        <a:p>
                          <a:pPr algn="ctr">
                            <a:lnSpc>
                              <a:spcPct val="115000"/>
                            </a:lnSpc>
                            <a:spcAft>
                              <a:spcPts val="0"/>
                            </a:spcAft>
                          </a:pPr>
                          <a:r>
                            <a:rPr lang="it-IT" sz="1400" dirty="0">
                              <a:effectLst/>
                            </a:rPr>
                            <a:t>250</a:t>
                          </a:r>
                          <a:endParaRPr lang="en-US"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it-IT" sz="1400" dirty="0">
                              <a:effectLst/>
                            </a:rPr>
                            <a:t>1 milione di anni</a:t>
                          </a:r>
                          <a:endParaRPr lang="en-US"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it-IT" sz="1400" dirty="0">
                              <a:effectLst/>
                            </a:rPr>
                            <a:t>17 ore</a:t>
                          </a:r>
                          <a:endParaRPr lang="en-US" sz="1400" dirty="0">
                            <a:effectLst/>
                            <a:latin typeface="Calibri"/>
                            <a:ea typeface="Calibri"/>
                            <a:cs typeface="Times New Roman"/>
                          </a:endParaRPr>
                        </a:p>
                      </a:txBody>
                      <a:tcPr marL="68580" marR="68580" marT="0" marB="0"/>
                    </a:tc>
                  </a:tr>
                  <a:tr h="344568">
                    <a:tc>
                      <a:txBody>
                        <a:bodyPr/>
                        <a:lstStyle/>
                        <a:p>
                          <a:pPr algn="ctr">
                            <a:lnSpc>
                              <a:spcPct val="115000"/>
                            </a:lnSpc>
                            <a:spcAft>
                              <a:spcPts val="0"/>
                            </a:spcAft>
                          </a:pPr>
                          <a:r>
                            <a:rPr lang="it-IT" sz="1400" dirty="0">
                              <a:effectLst/>
                            </a:rPr>
                            <a:t>1000</a:t>
                          </a:r>
                          <a:endParaRPr lang="en-US"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it-IT" sz="1400">
                              <a:effectLst/>
                            </a:rPr>
                            <a:t> </a:t>
                          </a:r>
                          <a14:m>
                            <m:oMath xmlns:m="http://schemas.openxmlformats.org/officeDocument/2006/math">
                              <m:sSup>
                                <m:sSupPr>
                                  <m:ctrlPr>
                                    <a:rPr lang="en-US" sz="1400" i="1">
                                      <a:effectLst/>
                                      <a:latin typeface="Cambria Math" panose="02040503050406030204" pitchFamily="18" charset="0"/>
                                    </a:rPr>
                                  </m:ctrlPr>
                                </m:sSupPr>
                                <m:e>
                                  <m:r>
                                    <a:rPr lang="it-IT" sz="1400">
                                      <a:effectLst/>
                                      <a:latin typeface="Cambria Math"/>
                                    </a:rPr>
                                    <m:t>𝟏𝟎</m:t>
                                  </m:r>
                                </m:e>
                                <m:sup>
                                  <m:r>
                                    <a:rPr lang="it-IT" sz="1400">
                                      <a:effectLst/>
                                      <a:latin typeface="Cambria Math"/>
                                    </a:rPr>
                                    <m:t>𝟏𝟔</m:t>
                                  </m:r>
                                </m:sup>
                              </m:sSup>
                            </m:oMath>
                          </a14:m>
                          <a:r>
                            <a:rPr lang="it-IT" sz="1400">
                              <a:effectLst/>
                            </a:rPr>
                            <a:t> miliardi di anni</a:t>
                          </a:r>
                          <a:endParaRPr lang="en-US" sz="1400">
                            <a:effectLst/>
                            <a:latin typeface="Calibri"/>
                            <a:ea typeface="Calibri"/>
                            <a:cs typeface="Times New Roman"/>
                          </a:endParaRPr>
                        </a:p>
                      </a:txBody>
                      <a:tcPr marL="68580" marR="68580" marT="0" marB="0"/>
                    </a:tc>
                    <a:tc>
                      <a:txBody>
                        <a:bodyPr/>
                        <a:lstStyle/>
                        <a:p>
                          <a:pPr algn="ctr">
                            <a:lnSpc>
                              <a:spcPct val="115000"/>
                            </a:lnSpc>
                            <a:spcAft>
                              <a:spcPts val="0"/>
                            </a:spcAft>
                          </a:pPr>
                          <a:r>
                            <a:rPr lang="it-IT" sz="1400" dirty="0">
                              <a:effectLst/>
                            </a:rPr>
                            <a:t>12 giorni</a:t>
                          </a:r>
                          <a:endParaRPr lang="en-US" sz="1400" dirty="0">
                            <a:effectLst/>
                            <a:latin typeface="Calibri"/>
                            <a:ea typeface="Calibri"/>
                            <a:cs typeface="Times New Roman"/>
                          </a:endParaRPr>
                        </a:p>
                      </a:txBody>
                      <a:tcPr marL="68580" marR="68580" marT="0" marB="0"/>
                    </a:tc>
                  </a:tr>
                </a:tbl>
              </a:graphicData>
            </a:graphic>
          </p:graphicFrame>
        </mc:Choice>
        <mc:Fallback xmlns="">
          <p:graphicFrame>
            <p:nvGraphicFramePr>
              <p:cNvPr id="10" name="Tabella 9"/>
              <p:cNvGraphicFramePr>
                <a:graphicFrameLocks noGrp="1"/>
              </p:cNvGraphicFramePr>
              <p:nvPr>
                <p:extLst/>
              </p:nvPr>
            </p:nvGraphicFramePr>
            <p:xfrm>
              <a:off x="683568" y="2139702"/>
              <a:ext cx="4896544" cy="1726412"/>
            </p:xfrm>
            <a:graphic>
              <a:graphicData uri="http://schemas.openxmlformats.org/drawingml/2006/table">
                <a:tbl>
                  <a:tblPr firstRow="1" firstCol="1" bandRow="1">
                    <a:tableStyleId>{5C22544A-7EE6-4342-B048-85BDC9FD1C3A}</a:tableStyleId>
                  </a:tblPr>
                  <a:tblGrid>
                    <a:gridCol w="864096"/>
                    <a:gridCol w="2058682"/>
                    <a:gridCol w="1973766"/>
                  </a:tblGrid>
                  <a:tr h="736092">
                    <a:tc>
                      <a:txBody>
                        <a:bodyPr/>
                        <a:lstStyle/>
                        <a:p>
                          <a:pPr algn="ctr">
                            <a:lnSpc>
                              <a:spcPct val="115000"/>
                            </a:lnSpc>
                            <a:spcAft>
                              <a:spcPts val="0"/>
                            </a:spcAft>
                          </a:pPr>
                          <a:r>
                            <a:rPr lang="it-IT" sz="1400" dirty="0">
                              <a:effectLst/>
                            </a:rPr>
                            <a:t>Numero di bit</a:t>
                          </a:r>
                          <a:endParaRPr lang="en-US"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it-IT" sz="1400" dirty="0">
                              <a:effectLst/>
                            </a:rPr>
                            <a:t>Tempo impiegato 1600 WS </a:t>
                          </a:r>
                          <a:endParaRPr lang="en-US" sz="1400" dirty="0">
                            <a:effectLst/>
                          </a:endParaRPr>
                        </a:p>
                        <a:p>
                          <a:pPr algn="ctr">
                            <a:lnSpc>
                              <a:spcPct val="115000"/>
                            </a:lnSpc>
                            <a:spcAft>
                              <a:spcPts val="0"/>
                            </a:spcAft>
                          </a:pPr>
                          <a:r>
                            <a:rPr lang="it-IT" sz="1400" dirty="0">
                              <a:effectLst/>
                            </a:rPr>
                            <a:t>(1994)</a:t>
                          </a:r>
                          <a:endParaRPr lang="en-US"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it-IT" sz="1400" dirty="0">
                              <a:effectLst/>
                            </a:rPr>
                            <a:t>Tempo stimato impiegato </a:t>
                          </a:r>
                          <a:endParaRPr lang="en-US" sz="1400" dirty="0">
                            <a:effectLst/>
                          </a:endParaRPr>
                        </a:p>
                        <a:p>
                          <a:pPr algn="ctr">
                            <a:lnSpc>
                              <a:spcPct val="115000"/>
                            </a:lnSpc>
                            <a:spcAft>
                              <a:spcPts val="0"/>
                            </a:spcAft>
                          </a:pPr>
                          <a:r>
                            <a:rPr lang="it-IT" sz="1400" dirty="0">
                              <a:effectLst/>
                            </a:rPr>
                            <a:t>(algoritmo quantistico)</a:t>
                          </a:r>
                          <a:endParaRPr lang="en-US" sz="1400" dirty="0">
                            <a:effectLst/>
                            <a:latin typeface="Calibri"/>
                            <a:ea typeface="Calibri"/>
                            <a:cs typeface="Times New Roman"/>
                          </a:endParaRPr>
                        </a:p>
                      </a:txBody>
                      <a:tcPr marL="68580" marR="68580" marT="0" marB="0"/>
                    </a:tc>
                  </a:tr>
                  <a:tr h="322876">
                    <a:tc>
                      <a:txBody>
                        <a:bodyPr/>
                        <a:lstStyle/>
                        <a:p>
                          <a:pPr algn="ctr">
                            <a:lnSpc>
                              <a:spcPct val="115000"/>
                            </a:lnSpc>
                            <a:spcAft>
                              <a:spcPts val="0"/>
                            </a:spcAft>
                          </a:pPr>
                          <a:r>
                            <a:rPr lang="it-IT" sz="1400" dirty="0">
                              <a:effectLst/>
                            </a:rPr>
                            <a:t>129</a:t>
                          </a:r>
                          <a:endParaRPr lang="en-US"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it-IT" sz="1400" dirty="0">
                              <a:effectLst/>
                            </a:rPr>
                            <a:t> 8 mesi</a:t>
                          </a:r>
                          <a:endParaRPr lang="en-US"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it-IT" sz="1400">
                              <a:effectLst/>
                            </a:rPr>
                            <a:t>4 ore</a:t>
                          </a:r>
                          <a:endParaRPr lang="en-US" sz="1400">
                            <a:effectLst/>
                            <a:latin typeface="Calibri"/>
                            <a:ea typeface="Calibri"/>
                            <a:cs typeface="Times New Roman"/>
                          </a:endParaRPr>
                        </a:p>
                      </a:txBody>
                      <a:tcPr marL="68580" marR="68580" marT="0" marB="0"/>
                    </a:tc>
                  </a:tr>
                  <a:tr h="322876">
                    <a:tc>
                      <a:txBody>
                        <a:bodyPr/>
                        <a:lstStyle/>
                        <a:p>
                          <a:pPr algn="ctr">
                            <a:lnSpc>
                              <a:spcPct val="115000"/>
                            </a:lnSpc>
                            <a:spcAft>
                              <a:spcPts val="0"/>
                            </a:spcAft>
                          </a:pPr>
                          <a:r>
                            <a:rPr lang="it-IT" sz="1400" dirty="0">
                              <a:effectLst/>
                            </a:rPr>
                            <a:t>250</a:t>
                          </a:r>
                          <a:endParaRPr lang="en-US"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it-IT" sz="1400" dirty="0">
                              <a:effectLst/>
                            </a:rPr>
                            <a:t>1 milione di anni</a:t>
                          </a:r>
                          <a:endParaRPr lang="en-US"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it-IT" sz="1400" dirty="0">
                              <a:effectLst/>
                            </a:rPr>
                            <a:t>17 ore</a:t>
                          </a:r>
                          <a:endParaRPr lang="en-US" sz="1400" dirty="0">
                            <a:effectLst/>
                            <a:latin typeface="Calibri"/>
                            <a:ea typeface="Calibri"/>
                            <a:cs typeface="Times New Roman"/>
                          </a:endParaRPr>
                        </a:p>
                      </a:txBody>
                      <a:tcPr marL="68580" marR="68580" marT="0" marB="0"/>
                    </a:tc>
                  </a:tr>
                  <a:tr h="344568">
                    <a:tc>
                      <a:txBody>
                        <a:bodyPr/>
                        <a:lstStyle/>
                        <a:p>
                          <a:pPr algn="ctr">
                            <a:lnSpc>
                              <a:spcPct val="115000"/>
                            </a:lnSpc>
                            <a:spcAft>
                              <a:spcPts val="0"/>
                            </a:spcAft>
                          </a:pPr>
                          <a:r>
                            <a:rPr lang="it-IT" sz="1400" dirty="0">
                              <a:effectLst/>
                            </a:rPr>
                            <a:t>1000</a:t>
                          </a:r>
                          <a:endParaRPr lang="en-US" sz="1400" dirty="0">
                            <a:effectLst/>
                            <a:latin typeface="Calibri"/>
                            <a:ea typeface="Calibri"/>
                            <a:cs typeface="Times New Roman"/>
                          </a:endParaRPr>
                        </a:p>
                      </a:txBody>
                      <a:tcPr marL="68580" marR="68580" marT="0" marB="0"/>
                    </a:tc>
                    <a:tc>
                      <a:txBody>
                        <a:bodyPr/>
                        <a:lstStyle/>
                        <a:p>
                          <a:endParaRPr lang="it-IT"/>
                        </a:p>
                      </a:txBody>
                      <a:tcPr marL="68580" marR="68580" marT="0" marB="0">
                        <a:blipFill rotWithShape="0">
                          <a:blip r:embed="rId4"/>
                          <a:stretch>
                            <a:fillRect l="-42308" t="-408772" r="-97041" b="-3509"/>
                          </a:stretch>
                        </a:blipFill>
                      </a:tcPr>
                    </a:tc>
                    <a:tc>
                      <a:txBody>
                        <a:bodyPr/>
                        <a:lstStyle/>
                        <a:p>
                          <a:pPr algn="ctr">
                            <a:lnSpc>
                              <a:spcPct val="115000"/>
                            </a:lnSpc>
                            <a:spcAft>
                              <a:spcPts val="0"/>
                            </a:spcAft>
                          </a:pPr>
                          <a:r>
                            <a:rPr lang="it-IT" sz="1400" dirty="0">
                              <a:effectLst/>
                            </a:rPr>
                            <a:t>12 giorni</a:t>
                          </a:r>
                          <a:endParaRPr lang="en-US" sz="1400" dirty="0">
                            <a:effectLst/>
                            <a:latin typeface="Calibri"/>
                            <a:ea typeface="Calibri"/>
                            <a:cs typeface="Times New Roman"/>
                          </a:endParaRPr>
                        </a:p>
                      </a:txBody>
                      <a:tcPr marL="68580" marR="68580" marT="0" marB="0"/>
                    </a:tc>
                  </a:tr>
                </a:tbl>
              </a:graphicData>
            </a:graphic>
          </p:graphicFrame>
        </mc:Fallback>
      </mc:AlternateContent>
      <p:sp>
        <p:nvSpPr>
          <p:cNvPr id="11" name="CasellaDiTesto 10"/>
          <p:cNvSpPr txBox="1"/>
          <p:nvPr/>
        </p:nvSpPr>
        <p:spPr>
          <a:xfrm>
            <a:off x="231941" y="4227934"/>
            <a:ext cx="7968637" cy="646331"/>
          </a:xfrm>
          <a:prstGeom prst="rect">
            <a:avLst/>
          </a:prstGeom>
          <a:noFill/>
        </p:spPr>
        <p:txBody>
          <a:bodyPr wrap="square" rtlCol="0">
            <a:spAutoFit/>
          </a:bodyPr>
          <a:lstStyle/>
          <a:p>
            <a:r>
              <a:rPr lang="it-IT" dirty="0" smtClean="0"/>
              <a:t>Se l’emoglobina avesse un problema nel legare l’ossigeno, e volessi «calcolare» come fare a risolverlo…non avrei il tempo per farlo classicamente! Con un QC sì.</a:t>
            </a:r>
            <a:endParaRPr lang="en-US" dirty="0"/>
          </a:p>
        </p:txBody>
      </p:sp>
      <p:pic>
        <p:nvPicPr>
          <p:cNvPr id="17" name="Immagin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566" y="502625"/>
            <a:ext cx="3402143" cy="3402143"/>
          </a:xfrm>
          <a:prstGeom prst="rect">
            <a:avLst/>
          </a:prstGeom>
        </p:spPr>
      </p:pic>
      <p:pic>
        <p:nvPicPr>
          <p:cNvPr id="18" name="Immagin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7172" y="511887"/>
            <a:ext cx="4525855" cy="3392881"/>
          </a:xfrm>
          <a:prstGeom prst="rect">
            <a:avLst/>
          </a:prstGeom>
        </p:spPr>
      </p:pic>
      <p:sp>
        <p:nvSpPr>
          <p:cNvPr id="19" name="CasellaDiTesto 18"/>
          <p:cNvSpPr txBox="1"/>
          <p:nvPr/>
        </p:nvSpPr>
        <p:spPr>
          <a:xfrm>
            <a:off x="2317103" y="3904768"/>
            <a:ext cx="2715242" cy="369332"/>
          </a:xfrm>
          <a:prstGeom prst="rect">
            <a:avLst/>
          </a:prstGeom>
          <a:noFill/>
        </p:spPr>
        <p:txBody>
          <a:bodyPr wrap="square" rtlCol="0">
            <a:spAutoFit/>
          </a:bodyPr>
          <a:lstStyle/>
          <a:p>
            <a:r>
              <a:rPr lang="it-IT" b="1" dirty="0"/>
              <a:t>E</a:t>
            </a:r>
            <a:r>
              <a:rPr lang="it-IT" b="1" dirty="0" smtClean="0"/>
              <a:t>moglobina (PM 64’000)</a:t>
            </a:r>
            <a:endParaRPr lang="en-US" b="1" dirty="0"/>
          </a:p>
        </p:txBody>
      </p:sp>
      <p:sp>
        <p:nvSpPr>
          <p:cNvPr id="20" name="Stella a 5 punte 19"/>
          <p:cNvSpPr/>
          <p:nvPr/>
        </p:nvSpPr>
        <p:spPr>
          <a:xfrm>
            <a:off x="4139952" y="4874265"/>
            <a:ext cx="216024" cy="217765"/>
          </a:xfrm>
          <a:prstGeom prst="star5">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401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411510"/>
            <a:ext cx="5184576" cy="875151"/>
          </a:xfrm>
        </p:spPr>
        <p:txBody>
          <a:bodyPr>
            <a:noAutofit/>
          </a:bodyPr>
          <a:lstStyle/>
          <a:p>
            <a:r>
              <a:rPr lang="it-IT" sz="2000" b="1" dirty="0">
                <a:latin typeface="+mn-lt"/>
                <a:ea typeface="Gungsuh" pitchFamily="18" charset="-127"/>
              </a:rPr>
              <a:t>La visione del mondo </a:t>
            </a:r>
            <a:r>
              <a:rPr lang="it-IT" sz="2000" b="1" dirty="0" smtClean="0">
                <a:latin typeface="+mn-lt"/>
                <a:ea typeface="Gungsuh" pitchFamily="18" charset="-127"/>
              </a:rPr>
              <a:t/>
            </a:r>
            <a:br>
              <a:rPr lang="it-IT" sz="2000" b="1" dirty="0" smtClean="0">
                <a:latin typeface="+mn-lt"/>
                <a:ea typeface="Gungsuh" pitchFamily="18" charset="-127"/>
              </a:rPr>
            </a:br>
            <a:r>
              <a:rPr lang="it-IT" sz="2000" b="1" dirty="0" smtClean="0">
                <a:latin typeface="+mn-lt"/>
                <a:ea typeface="Gungsuh" pitchFamily="18" charset="-127"/>
              </a:rPr>
              <a:t>della </a:t>
            </a:r>
            <a:r>
              <a:rPr lang="it-IT" sz="2000" b="1" dirty="0">
                <a:latin typeface="+mn-lt"/>
                <a:ea typeface="Gungsuh" pitchFamily="18" charset="-127"/>
              </a:rPr>
              <a:t>Relatività e della Meccanica </a:t>
            </a:r>
            <a:r>
              <a:rPr lang="it-IT" sz="2000" b="1" dirty="0" smtClean="0">
                <a:latin typeface="+mn-lt"/>
                <a:ea typeface="Gungsuh" pitchFamily="18" charset="-127"/>
              </a:rPr>
              <a:t>Quantistica</a:t>
            </a:r>
            <a:endParaRPr lang="it-IT" sz="2400" b="1" dirty="0"/>
          </a:p>
        </p:txBody>
      </p:sp>
      <p:sp>
        <p:nvSpPr>
          <p:cNvPr id="3" name="Sottotitolo 2"/>
          <p:cNvSpPr>
            <a:spLocks noGrp="1"/>
          </p:cNvSpPr>
          <p:nvPr>
            <p:ph type="subTitle" idx="1"/>
          </p:nvPr>
        </p:nvSpPr>
        <p:spPr>
          <a:xfrm>
            <a:off x="1449939" y="3074071"/>
            <a:ext cx="3075770" cy="433783"/>
          </a:xfrm>
        </p:spPr>
        <p:txBody>
          <a:bodyPr>
            <a:normAutofit fontScale="92500" lnSpcReduction="10000"/>
          </a:bodyPr>
          <a:lstStyle/>
          <a:p>
            <a:r>
              <a:rPr lang="it-IT" sz="2600" b="1" dirty="0" smtClean="0">
                <a:solidFill>
                  <a:schemeClr val="tx1"/>
                </a:solidFill>
              </a:rPr>
              <a:t>Carlo Cosmelli</a:t>
            </a:r>
          </a:p>
          <a:p>
            <a:endParaRPr lang="it-IT" sz="2800" dirty="0">
              <a:solidFill>
                <a:schemeClr val="tx1"/>
              </a:solidFill>
            </a:endParaRPr>
          </a:p>
        </p:txBody>
      </p:sp>
      <p:sp>
        <p:nvSpPr>
          <p:cNvPr id="7" name="Segnaposto numero diapositiva 6"/>
          <p:cNvSpPr>
            <a:spLocks noGrp="1"/>
          </p:cNvSpPr>
          <p:nvPr>
            <p:ph type="sldNum" sz="quarter" idx="12"/>
          </p:nvPr>
        </p:nvSpPr>
        <p:spPr>
          <a:xfrm>
            <a:off x="8748464" y="4803998"/>
            <a:ext cx="298376" cy="252759"/>
          </a:xfrm>
        </p:spPr>
        <p:txBody>
          <a:bodyPr/>
          <a:lstStyle/>
          <a:p>
            <a:fld id="{2BFC0026-57C0-4FBE-A77A-58B0CFCFBA7E}" type="slidenum">
              <a:rPr lang="it-IT" sz="1000" smtClean="0">
                <a:solidFill>
                  <a:schemeClr val="tx1"/>
                </a:solidFill>
              </a:rPr>
              <a:pPr/>
              <a:t>26</a:t>
            </a:fld>
            <a:endParaRPr lang="it-IT" sz="1000" dirty="0">
              <a:solidFill>
                <a:schemeClr val="tx1"/>
              </a:solidFill>
            </a:endParaRPr>
          </a:p>
        </p:txBody>
      </p:sp>
      <p:sp>
        <p:nvSpPr>
          <p:cNvPr id="8" name="Segnaposto piè di pagina 7"/>
          <p:cNvSpPr>
            <a:spLocks noGrp="1"/>
          </p:cNvSpPr>
          <p:nvPr>
            <p:ph type="ftr" sz="quarter" idx="11"/>
          </p:nvPr>
        </p:nvSpPr>
        <p:spPr>
          <a:xfrm>
            <a:off x="35496" y="4803998"/>
            <a:ext cx="3744416" cy="273844"/>
          </a:xfrm>
        </p:spPr>
        <p:txBody>
          <a:bodyPr/>
          <a:lstStyle/>
          <a:p>
            <a:pPr algn="l"/>
            <a:r>
              <a:rPr lang="it-IT" sz="1000" dirty="0" smtClean="0">
                <a:solidFill>
                  <a:schemeClr val="tx1"/>
                </a:solidFill>
              </a:rPr>
              <a:t>Relatività &amp; Meccanica Quantistica - Carlo Cosmelli</a:t>
            </a:r>
            <a:endParaRPr lang="it-IT" sz="1000" dirty="0">
              <a:solidFill>
                <a:schemeClr val="tx1"/>
              </a:solidFill>
            </a:endParaRPr>
          </a:p>
        </p:txBody>
      </p:sp>
      <p:pic>
        <p:nvPicPr>
          <p:cNvPr id="1026" name="Picture 2" descr="D:\Didattica\Coursera\Poster Philadelphia\logo stret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6479" y="4263500"/>
            <a:ext cx="1622690" cy="46849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idattica\Coursera\Poster Philadelphia\logo RQM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235686"/>
            <a:ext cx="2706726" cy="1534281"/>
          </a:xfrm>
          <a:prstGeom prst="rect">
            <a:avLst/>
          </a:prstGeom>
          <a:noFill/>
          <a:extLst>
            <a:ext uri="{909E8E84-426E-40DD-AFC4-6F175D3DCCD1}">
              <a14:hiddenFill xmlns:a14="http://schemas.microsoft.com/office/drawing/2010/main">
                <a:solidFill>
                  <a:srgbClr val="FFFFFF"/>
                </a:solidFill>
              </a14:hiddenFill>
            </a:ext>
          </a:extLst>
        </p:spPr>
      </p:pic>
      <p:sp>
        <p:nvSpPr>
          <p:cNvPr id="9" name="Titolo 1"/>
          <p:cNvSpPr txBox="1">
            <a:spLocks/>
          </p:cNvSpPr>
          <p:nvPr/>
        </p:nvSpPr>
        <p:spPr>
          <a:xfrm>
            <a:off x="611560" y="1635646"/>
            <a:ext cx="4392488" cy="10191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1800" b="1" dirty="0" smtClean="0">
                <a:latin typeface="+mn-lt"/>
                <a:ea typeface="Gungsuh" pitchFamily="18" charset="-127"/>
              </a:rPr>
              <a:t>Settimana 8</a:t>
            </a:r>
          </a:p>
          <a:p>
            <a:endParaRPr lang="it-IT" sz="1800" b="1" dirty="0" smtClean="0">
              <a:latin typeface="+mn-lt"/>
              <a:ea typeface="Gungsuh" pitchFamily="18" charset="-127"/>
            </a:endParaRPr>
          </a:p>
          <a:p>
            <a:r>
              <a:rPr lang="it-IT" sz="1800" b="1" dirty="0" smtClean="0">
                <a:latin typeface="+mn-lt"/>
                <a:ea typeface="Gungsuh" pitchFamily="18" charset="-127"/>
              </a:rPr>
              <a:t>Lezione 8.3</a:t>
            </a:r>
          </a:p>
          <a:p>
            <a:r>
              <a:rPr lang="it-IT" sz="1800" b="1" dirty="0" smtClean="0">
                <a:latin typeface="+mn-lt"/>
                <a:ea typeface="Gungsuh" pitchFamily="18" charset="-127"/>
              </a:rPr>
              <a:t>Conclusioni</a:t>
            </a:r>
          </a:p>
        </p:txBody>
      </p:sp>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6589" y="3685804"/>
            <a:ext cx="1732580" cy="542130"/>
          </a:xfrm>
          <a:prstGeom prst="rect">
            <a:avLst/>
          </a:prstGeom>
        </p:spPr>
      </p:pic>
    </p:spTree>
    <p:extLst>
      <p:ext uri="{BB962C8B-B14F-4D97-AF65-F5344CB8AC3E}">
        <p14:creationId xmlns:p14="http://schemas.microsoft.com/office/powerpoint/2010/main" val="4619504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0"/>
            <a:ext cx="9144000" cy="483518"/>
          </a:xfrm>
          <a:prstGeom prst="rect">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ctrTitle"/>
          </p:nvPr>
        </p:nvSpPr>
        <p:spPr>
          <a:xfrm>
            <a:off x="0" y="36463"/>
            <a:ext cx="6588224" cy="410592"/>
          </a:xfrm>
        </p:spPr>
        <p:txBody>
          <a:bodyPr>
            <a:noAutofit/>
          </a:bodyPr>
          <a:lstStyle/>
          <a:p>
            <a:pPr lvl="1" algn="l" rtl="0">
              <a:spcBef>
                <a:spcPct val="0"/>
              </a:spcBef>
            </a:pPr>
            <a:r>
              <a:rPr lang="it-IT" b="1" dirty="0" smtClean="0"/>
              <a:t>Cosa abbiamo visto 1:  </a:t>
            </a:r>
            <a:r>
              <a:rPr lang="it-IT" sz="1600" b="1" dirty="0" smtClean="0"/>
              <a:t>Relatività  Speciale (ristretta) (1905)</a:t>
            </a:r>
            <a:endParaRPr lang="it-IT" sz="2400" b="1" dirty="0"/>
          </a:p>
        </p:txBody>
      </p:sp>
      <p:sp>
        <p:nvSpPr>
          <p:cNvPr id="7" name="Segnaposto numero diapositiva 6"/>
          <p:cNvSpPr>
            <a:spLocks noGrp="1"/>
          </p:cNvSpPr>
          <p:nvPr>
            <p:ph type="sldNum" sz="quarter" idx="12"/>
          </p:nvPr>
        </p:nvSpPr>
        <p:spPr>
          <a:xfrm>
            <a:off x="8748464" y="4803998"/>
            <a:ext cx="298376" cy="252759"/>
          </a:xfrm>
        </p:spPr>
        <p:txBody>
          <a:bodyPr/>
          <a:lstStyle/>
          <a:p>
            <a:fld id="{2BFC0026-57C0-4FBE-A77A-58B0CFCFBA7E}" type="slidenum">
              <a:rPr lang="it-IT" sz="1000" smtClean="0">
                <a:solidFill>
                  <a:schemeClr val="tx1"/>
                </a:solidFill>
              </a:rPr>
              <a:pPr/>
              <a:t>27</a:t>
            </a:fld>
            <a:endParaRPr lang="it-IT" sz="1000" dirty="0">
              <a:solidFill>
                <a:schemeClr val="tx1"/>
              </a:solidFill>
            </a:endParaRPr>
          </a:p>
        </p:txBody>
      </p:sp>
      <p:sp>
        <p:nvSpPr>
          <p:cNvPr id="8" name="Segnaposto piè di pagina 7"/>
          <p:cNvSpPr>
            <a:spLocks noGrp="1"/>
          </p:cNvSpPr>
          <p:nvPr>
            <p:ph type="ftr" sz="quarter" idx="11"/>
          </p:nvPr>
        </p:nvSpPr>
        <p:spPr>
          <a:xfrm>
            <a:off x="35496" y="4803998"/>
            <a:ext cx="3744416" cy="273844"/>
          </a:xfrm>
        </p:spPr>
        <p:txBody>
          <a:bodyPr/>
          <a:lstStyle/>
          <a:p>
            <a:pPr algn="l"/>
            <a:r>
              <a:rPr lang="it-IT" sz="1000" dirty="0" smtClean="0">
                <a:solidFill>
                  <a:schemeClr val="tx1"/>
                </a:solidFill>
              </a:rPr>
              <a:t>Relatività &amp; Meccanica Quantistica - Carlo Cosmelli</a:t>
            </a:r>
            <a:endParaRPr lang="it-IT" sz="1000" dirty="0">
              <a:solidFill>
                <a:schemeClr val="tx1"/>
              </a:solidFill>
            </a:endParaRPr>
          </a:p>
        </p:txBody>
      </p:sp>
      <p:pic>
        <p:nvPicPr>
          <p:cNvPr id="6" name="Picture 3" descr="D:\Didattica\Coursera\Poster Philadelphia\logo RQM 4.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15942" y="0"/>
            <a:ext cx="2128058" cy="120950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6" name="Rettangolo 65"/>
          <p:cNvSpPr/>
          <p:nvPr/>
        </p:nvSpPr>
        <p:spPr>
          <a:xfrm>
            <a:off x="107504" y="915566"/>
            <a:ext cx="7200800" cy="3441968"/>
          </a:xfrm>
          <a:prstGeom prst="rect">
            <a:avLst/>
          </a:prstGeom>
        </p:spPr>
        <p:txBody>
          <a:bodyPr wrap="square">
            <a:spAutoFit/>
          </a:bodyPr>
          <a:lstStyle/>
          <a:p>
            <a:pPr marL="540000" lvl="2" indent="-180000">
              <a:spcBef>
                <a:spcPts val="500"/>
              </a:spcBef>
              <a:buClr>
                <a:srgbClr val="C00000"/>
              </a:buClr>
              <a:buSzPct val="80000"/>
              <a:buFont typeface="Calibri" pitchFamily="34" charset="0"/>
              <a:buChar char="•"/>
            </a:pPr>
            <a:r>
              <a:rPr lang="it-IT" sz="1600" b="1" dirty="0" smtClean="0">
                <a:solidFill>
                  <a:srgbClr val="FF0000"/>
                </a:solidFill>
              </a:rPr>
              <a:t>La velocità della luce nel vuoto </a:t>
            </a:r>
            <a:r>
              <a:rPr lang="it-IT" sz="1600" b="1" dirty="0" smtClean="0"/>
              <a:t>c</a:t>
            </a:r>
            <a:r>
              <a:rPr lang="it-IT" sz="1600" b="1" dirty="0" smtClean="0">
                <a:solidFill>
                  <a:srgbClr val="FF0000"/>
                </a:solidFill>
              </a:rPr>
              <a:t> è costante, per qualunque osservatore.</a:t>
            </a:r>
          </a:p>
          <a:p>
            <a:pPr marL="540000" lvl="2" indent="-180000">
              <a:spcBef>
                <a:spcPts val="500"/>
              </a:spcBef>
              <a:buClr>
                <a:srgbClr val="C00000"/>
              </a:buClr>
              <a:buSzPct val="80000"/>
              <a:buFont typeface="Calibri" pitchFamily="34" charset="0"/>
              <a:buChar char="•"/>
            </a:pPr>
            <a:r>
              <a:rPr lang="it-IT" sz="1600" b="1" dirty="0">
                <a:solidFill>
                  <a:srgbClr val="FF0000"/>
                </a:solidFill>
              </a:rPr>
              <a:t>Le leggi della fisica sono le stesse in tutti i sistemi </a:t>
            </a:r>
            <a:r>
              <a:rPr lang="it-IT" sz="1600" b="1" dirty="0" smtClean="0">
                <a:solidFill>
                  <a:srgbClr val="FF0000"/>
                </a:solidFill>
              </a:rPr>
              <a:t>inerziali.</a:t>
            </a:r>
          </a:p>
          <a:p>
            <a:pPr marL="540000" lvl="2" indent="-180000">
              <a:spcBef>
                <a:spcPts val="500"/>
              </a:spcBef>
              <a:buClr>
                <a:srgbClr val="C00000"/>
              </a:buClr>
              <a:buSzPct val="80000"/>
              <a:buFont typeface="Calibri" pitchFamily="34" charset="0"/>
              <a:buChar char="•"/>
            </a:pPr>
            <a:r>
              <a:rPr lang="it-IT" sz="1600" dirty="0" smtClean="0"/>
              <a:t>L’etere non esiste.</a:t>
            </a:r>
          </a:p>
          <a:p>
            <a:pPr marL="540000" lvl="2" indent="-180000">
              <a:spcBef>
                <a:spcPts val="500"/>
              </a:spcBef>
              <a:buClr>
                <a:srgbClr val="C00000"/>
              </a:buClr>
              <a:buSzPct val="80000"/>
              <a:buFont typeface="Calibri" pitchFamily="34" charset="0"/>
              <a:buChar char="•"/>
            </a:pPr>
            <a:r>
              <a:rPr lang="it-IT" sz="1600" dirty="0" smtClean="0"/>
              <a:t>Trasformazioni di Coordinate.</a:t>
            </a:r>
          </a:p>
          <a:p>
            <a:pPr marL="540000" lvl="2" indent="-180000">
              <a:spcBef>
                <a:spcPts val="500"/>
              </a:spcBef>
              <a:buClr>
                <a:srgbClr val="C00000"/>
              </a:buClr>
              <a:buSzPct val="80000"/>
              <a:buFont typeface="Calibri" pitchFamily="34" charset="0"/>
              <a:buChar char="•"/>
            </a:pPr>
            <a:r>
              <a:rPr lang="it-IT" sz="1600" dirty="0" smtClean="0"/>
              <a:t>Spazio-tempo di </a:t>
            </a:r>
            <a:r>
              <a:rPr lang="it-IT" sz="1600" smtClean="0"/>
              <a:t>Minkowski</a:t>
            </a:r>
            <a:r>
              <a:rPr lang="it-IT" sz="1600" dirty="0" smtClean="0"/>
              <a:t>.</a:t>
            </a:r>
          </a:p>
          <a:p>
            <a:pPr marL="540000" lvl="2" indent="-180000">
              <a:spcBef>
                <a:spcPts val="500"/>
              </a:spcBef>
              <a:buClr>
                <a:srgbClr val="C00000"/>
              </a:buClr>
              <a:buSzPct val="80000"/>
              <a:buFont typeface="Calibri" pitchFamily="34" charset="0"/>
              <a:buChar char="•"/>
            </a:pPr>
            <a:r>
              <a:rPr lang="it-IT" sz="1600" dirty="0" smtClean="0"/>
              <a:t>Presente-Passato-Futuro- Altrove.</a:t>
            </a:r>
          </a:p>
          <a:p>
            <a:pPr marL="540000" lvl="2" indent="-180000">
              <a:spcBef>
                <a:spcPts val="500"/>
              </a:spcBef>
              <a:buClr>
                <a:srgbClr val="C00000"/>
              </a:buClr>
              <a:buSzPct val="80000"/>
              <a:buFont typeface="Calibri" pitchFamily="34" charset="0"/>
              <a:buChar char="•"/>
            </a:pPr>
            <a:r>
              <a:rPr lang="it-IT" sz="1600" dirty="0" smtClean="0"/>
              <a:t>Contrazione delle Lunghezze.</a:t>
            </a:r>
          </a:p>
          <a:p>
            <a:pPr marL="540000" lvl="2" indent="-180000">
              <a:spcBef>
                <a:spcPts val="500"/>
              </a:spcBef>
              <a:buClr>
                <a:srgbClr val="C00000"/>
              </a:buClr>
              <a:buSzPct val="80000"/>
              <a:buFont typeface="Calibri" pitchFamily="34" charset="0"/>
              <a:buChar char="•"/>
            </a:pPr>
            <a:r>
              <a:rPr lang="it-IT" sz="1600" dirty="0" smtClean="0"/>
              <a:t>Dilatazione dei tempi.</a:t>
            </a:r>
          </a:p>
          <a:p>
            <a:pPr marL="540000" lvl="2" indent="-180000">
              <a:spcBef>
                <a:spcPts val="500"/>
              </a:spcBef>
              <a:buClr>
                <a:srgbClr val="C00000"/>
              </a:buClr>
              <a:buSzPct val="80000"/>
              <a:buFont typeface="Calibri" pitchFamily="34" charset="0"/>
              <a:buChar char="•"/>
            </a:pPr>
            <a:r>
              <a:rPr lang="it-IT" sz="1600" dirty="0" smtClean="0"/>
              <a:t>«c» è la velocità limite…per i segnali o i corpi.</a:t>
            </a:r>
          </a:p>
          <a:p>
            <a:pPr marL="540000" lvl="2" indent="-180000">
              <a:spcBef>
                <a:spcPts val="500"/>
              </a:spcBef>
              <a:buClr>
                <a:srgbClr val="C00000"/>
              </a:buClr>
              <a:buSzPct val="80000"/>
              <a:buFont typeface="Calibri" pitchFamily="34" charset="0"/>
              <a:buChar char="•"/>
            </a:pPr>
            <a:r>
              <a:rPr lang="it-IT" sz="1600" dirty="0" smtClean="0"/>
              <a:t>L’energia di un corpo dipende dalla sua massa: E=mc</a:t>
            </a:r>
            <a:r>
              <a:rPr lang="it-IT" sz="1600" baseline="30000" dirty="0" smtClean="0"/>
              <a:t>2</a:t>
            </a:r>
          </a:p>
          <a:p>
            <a:pPr marL="360000" lvl="2">
              <a:spcBef>
                <a:spcPts val="500"/>
              </a:spcBef>
              <a:buClr>
                <a:srgbClr val="C00000"/>
              </a:buClr>
              <a:buSzPct val="80000"/>
            </a:pPr>
            <a:endParaRPr lang="it-IT" sz="1600" dirty="0" smtClean="0"/>
          </a:p>
        </p:txBody>
      </p:sp>
    </p:spTree>
    <p:extLst>
      <p:ext uri="{BB962C8B-B14F-4D97-AF65-F5344CB8AC3E}">
        <p14:creationId xmlns:p14="http://schemas.microsoft.com/office/powerpoint/2010/main" val="1109687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0"/>
            <a:ext cx="9144000" cy="483518"/>
          </a:xfrm>
          <a:prstGeom prst="rect">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ctrTitle"/>
          </p:nvPr>
        </p:nvSpPr>
        <p:spPr>
          <a:xfrm>
            <a:off x="0" y="918"/>
            <a:ext cx="6012160" cy="410592"/>
          </a:xfrm>
        </p:spPr>
        <p:txBody>
          <a:bodyPr>
            <a:noAutofit/>
          </a:bodyPr>
          <a:lstStyle/>
          <a:p>
            <a:pPr lvl="1" algn="l" rtl="0">
              <a:spcBef>
                <a:spcPct val="0"/>
              </a:spcBef>
            </a:pPr>
            <a:r>
              <a:rPr lang="it-IT" b="1" dirty="0" smtClean="0"/>
              <a:t>Cosa abbiamo visto 2: </a:t>
            </a:r>
            <a:r>
              <a:rPr lang="it-IT" sz="1600" b="1" dirty="0" smtClean="0"/>
              <a:t>Relatività Generale (1915)</a:t>
            </a:r>
            <a:endParaRPr lang="it-IT" sz="2400" b="1" dirty="0"/>
          </a:p>
        </p:txBody>
      </p:sp>
      <p:sp>
        <p:nvSpPr>
          <p:cNvPr id="7" name="Segnaposto numero diapositiva 6"/>
          <p:cNvSpPr>
            <a:spLocks noGrp="1"/>
          </p:cNvSpPr>
          <p:nvPr>
            <p:ph type="sldNum" sz="quarter" idx="12"/>
          </p:nvPr>
        </p:nvSpPr>
        <p:spPr>
          <a:xfrm>
            <a:off x="8748464" y="4803998"/>
            <a:ext cx="298376" cy="252759"/>
          </a:xfrm>
        </p:spPr>
        <p:txBody>
          <a:bodyPr/>
          <a:lstStyle/>
          <a:p>
            <a:fld id="{2BFC0026-57C0-4FBE-A77A-58B0CFCFBA7E}" type="slidenum">
              <a:rPr lang="it-IT" sz="1000" smtClean="0">
                <a:solidFill>
                  <a:schemeClr val="tx1"/>
                </a:solidFill>
              </a:rPr>
              <a:pPr/>
              <a:t>28</a:t>
            </a:fld>
            <a:endParaRPr lang="it-IT" sz="1000" dirty="0">
              <a:solidFill>
                <a:schemeClr val="tx1"/>
              </a:solidFill>
            </a:endParaRPr>
          </a:p>
        </p:txBody>
      </p:sp>
      <p:sp>
        <p:nvSpPr>
          <p:cNvPr id="8" name="Segnaposto piè di pagina 7"/>
          <p:cNvSpPr>
            <a:spLocks noGrp="1"/>
          </p:cNvSpPr>
          <p:nvPr>
            <p:ph type="ftr" sz="quarter" idx="11"/>
          </p:nvPr>
        </p:nvSpPr>
        <p:spPr>
          <a:xfrm>
            <a:off x="35496" y="4803998"/>
            <a:ext cx="3744416" cy="273844"/>
          </a:xfrm>
        </p:spPr>
        <p:txBody>
          <a:bodyPr/>
          <a:lstStyle/>
          <a:p>
            <a:pPr algn="l"/>
            <a:r>
              <a:rPr lang="it-IT" sz="1000" dirty="0" smtClean="0">
                <a:solidFill>
                  <a:schemeClr val="tx1"/>
                </a:solidFill>
              </a:rPr>
              <a:t>Relatività &amp; Meccanica Quantistica - Carlo Cosmelli</a:t>
            </a:r>
            <a:endParaRPr lang="it-IT" sz="1000" dirty="0">
              <a:solidFill>
                <a:schemeClr val="tx1"/>
              </a:solidFill>
            </a:endParaRPr>
          </a:p>
        </p:txBody>
      </p:sp>
      <p:pic>
        <p:nvPicPr>
          <p:cNvPr id="6" name="Picture 3" descr="D:\Didattica\Coursera\Poster Philadelphia\logo RQM 4.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15942" y="0"/>
            <a:ext cx="2128058" cy="1209502"/>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4" name="Gruppo 3"/>
          <p:cNvGrpSpPr/>
          <p:nvPr/>
        </p:nvGrpSpPr>
        <p:grpSpPr>
          <a:xfrm>
            <a:off x="179512" y="1028246"/>
            <a:ext cx="7200800" cy="3067506"/>
            <a:chOff x="107504" y="1209502"/>
            <a:chExt cx="7200800" cy="3067506"/>
          </a:xfrm>
        </p:grpSpPr>
        <p:sp>
          <p:nvSpPr>
            <p:cNvPr id="66" name="Rettangolo 65"/>
            <p:cNvSpPr/>
            <p:nvPr/>
          </p:nvSpPr>
          <p:spPr>
            <a:xfrm>
              <a:off x="107504" y="1209502"/>
              <a:ext cx="7200800" cy="3067506"/>
            </a:xfrm>
            <a:prstGeom prst="rect">
              <a:avLst/>
            </a:prstGeom>
          </p:spPr>
          <p:txBody>
            <a:bodyPr wrap="square">
              <a:spAutoFit/>
            </a:bodyPr>
            <a:lstStyle/>
            <a:p>
              <a:pPr marL="742950" lvl="2" indent="-285750">
                <a:spcBef>
                  <a:spcPts val="500"/>
                </a:spcBef>
                <a:buClr>
                  <a:srgbClr val="C00000"/>
                </a:buClr>
                <a:buSzPct val="80000"/>
                <a:buFont typeface="Calibri" pitchFamily="34" charset="0"/>
                <a:buChar char="•"/>
              </a:pPr>
              <a:r>
                <a:rPr lang="it-IT" sz="1600" b="1" dirty="0" smtClean="0">
                  <a:solidFill>
                    <a:srgbClr val="FF0000"/>
                  </a:solidFill>
                </a:rPr>
                <a:t>La massa inerziale è uguale alla massa gravitazionale:  M</a:t>
              </a:r>
              <a:r>
                <a:rPr lang="it-IT" sz="1600" b="1" baseline="-25000" dirty="0" smtClean="0">
                  <a:solidFill>
                    <a:srgbClr val="FF0000"/>
                  </a:solidFill>
                </a:rPr>
                <a:t>i</a:t>
              </a:r>
              <a:r>
                <a:rPr lang="it-IT" sz="1600" b="1" dirty="0" smtClean="0">
                  <a:solidFill>
                    <a:srgbClr val="FF0000"/>
                  </a:solidFill>
                </a:rPr>
                <a:t>= M</a:t>
              </a:r>
              <a:r>
                <a:rPr lang="it-IT" sz="1600" b="1" baseline="-25000" dirty="0" smtClean="0">
                  <a:solidFill>
                    <a:srgbClr val="FF0000"/>
                  </a:solidFill>
                </a:rPr>
                <a:t>g</a:t>
              </a:r>
            </a:p>
            <a:p>
              <a:pPr marL="742950" lvl="2" indent="-285750">
                <a:spcBef>
                  <a:spcPts val="500"/>
                </a:spcBef>
                <a:buClr>
                  <a:srgbClr val="C00000"/>
                </a:buClr>
                <a:buSzPct val="80000"/>
                <a:buFont typeface="Calibri" pitchFamily="34" charset="0"/>
                <a:buChar char="•"/>
              </a:pPr>
              <a:r>
                <a:rPr lang="it-IT" sz="1600" dirty="0" smtClean="0"/>
                <a:t>Un’accelerazione costante è equivalente alla forza di gravità,</a:t>
              </a:r>
            </a:p>
            <a:p>
              <a:pPr marL="457200" lvl="2">
                <a:spcBef>
                  <a:spcPts val="500"/>
                </a:spcBef>
                <a:buClr>
                  <a:srgbClr val="C00000"/>
                </a:buClr>
                <a:buSzPct val="80000"/>
              </a:pPr>
              <a:r>
                <a:rPr lang="it-IT" sz="1600" b="1" dirty="0" smtClean="0">
                  <a:solidFill>
                    <a:srgbClr val="FF0000"/>
                  </a:solidFill>
                </a:rPr>
                <a:t>	          Sistemi non inerziali sono localmente equivalenti.</a:t>
              </a:r>
            </a:p>
            <a:p>
              <a:pPr marL="742950" lvl="2" indent="-285750">
                <a:spcBef>
                  <a:spcPts val="500"/>
                </a:spcBef>
                <a:buClr>
                  <a:srgbClr val="C00000"/>
                </a:buClr>
                <a:buSzPct val="80000"/>
                <a:buFont typeface="Calibri" pitchFamily="34" charset="0"/>
                <a:buChar char="•"/>
              </a:pPr>
              <a:r>
                <a:rPr lang="it-IT" sz="1600" dirty="0" smtClean="0"/>
                <a:t>Lo spazio-tempo, in presenza di massa (energia) è curvo.</a:t>
              </a:r>
            </a:p>
            <a:p>
              <a:pPr marL="742950" lvl="2" indent="-285750">
                <a:spcBef>
                  <a:spcPts val="500"/>
                </a:spcBef>
                <a:buClr>
                  <a:srgbClr val="C00000"/>
                </a:buClr>
                <a:buSzPct val="80000"/>
                <a:buFont typeface="Calibri" pitchFamily="34" charset="0"/>
                <a:buChar char="•"/>
              </a:pPr>
              <a:r>
                <a:rPr lang="it-IT" sz="1600" dirty="0" smtClean="0"/>
                <a:t>I corpi (con massa o senza massa) si muovono secondo delle geodetiche.</a:t>
              </a:r>
            </a:p>
            <a:p>
              <a:pPr marL="742950" lvl="2" indent="-285750">
                <a:spcBef>
                  <a:spcPts val="500"/>
                </a:spcBef>
                <a:buClr>
                  <a:srgbClr val="C00000"/>
                </a:buClr>
                <a:buSzPct val="80000"/>
                <a:buFont typeface="Calibri" pitchFamily="34" charset="0"/>
                <a:buChar char="•"/>
              </a:pPr>
              <a:r>
                <a:rPr lang="it-IT" sz="1600" dirty="0"/>
                <a:t>Deflessione della luce in un campo gravitazionale…la luce «cade</a:t>
              </a:r>
              <a:r>
                <a:rPr lang="it-IT" sz="1600" dirty="0" smtClean="0"/>
                <a:t>»</a:t>
              </a:r>
            </a:p>
            <a:p>
              <a:pPr marL="742950" lvl="2" indent="-285750">
                <a:spcBef>
                  <a:spcPts val="500"/>
                </a:spcBef>
                <a:buClr>
                  <a:srgbClr val="C00000"/>
                </a:buClr>
                <a:buSzPct val="80000"/>
                <a:buFont typeface="Calibri" pitchFamily="34" charset="0"/>
                <a:buChar char="•"/>
              </a:pPr>
              <a:r>
                <a:rPr lang="it-IT" sz="1600" dirty="0" smtClean="0"/>
                <a:t>Contrazione radiale delle lunghezze.</a:t>
              </a:r>
            </a:p>
            <a:p>
              <a:pPr marL="742950" lvl="2" indent="-285750">
                <a:spcBef>
                  <a:spcPts val="500"/>
                </a:spcBef>
                <a:buClr>
                  <a:srgbClr val="C00000"/>
                </a:buClr>
                <a:buSzPct val="80000"/>
                <a:buFont typeface="Calibri" pitchFamily="34" charset="0"/>
                <a:buChar char="•"/>
              </a:pPr>
              <a:r>
                <a:rPr lang="it-IT" sz="1600" dirty="0" smtClean="0"/>
                <a:t>Contrazione dei tempi.</a:t>
              </a:r>
            </a:p>
            <a:p>
              <a:pPr marL="742950" lvl="2" indent="-285750">
                <a:spcBef>
                  <a:spcPts val="500"/>
                </a:spcBef>
                <a:buClr>
                  <a:srgbClr val="C00000"/>
                </a:buClr>
                <a:buSzPct val="80000"/>
                <a:buFont typeface="Calibri" pitchFamily="34" charset="0"/>
                <a:buChar char="•"/>
              </a:pPr>
              <a:r>
                <a:rPr lang="it-IT" sz="1600" dirty="0" smtClean="0"/>
                <a:t>Quando una massa è grande, e sta in uno spazio molto piccolo…succedono cose strane.</a:t>
              </a:r>
            </a:p>
          </p:txBody>
        </p:sp>
        <p:sp>
          <p:nvSpPr>
            <p:cNvPr id="3" name="Freccia a destra 2"/>
            <p:cNvSpPr/>
            <p:nvPr/>
          </p:nvSpPr>
          <p:spPr>
            <a:xfrm>
              <a:off x="1022400" y="1929582"/>
              <a:ext cx="432048" cy="144016"/>
            </a:xfrm>
            <a:prstGeom prst="right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12482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0"/>
            <a:ext cx="9144000" cy="699542"/>
          </a:xfrm>
          <a:prstGeom prst="rect">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ctrTitle"/>
          </p:nvPr>
        </p:nvSpPr>
        <p:spPr>
          <a:xfrm>
            <a:off x="30480" y="26750"/>
            <a:ext cx="6876256" cy="692720"/>
          </a:xfrm>
        </p:spPr>
        <p:txBody>
          <a:bodyPr>
            <a:noAutofit/>
          </a:bodyPr>
          <a:lstStyle/>
          <a:p>
            <a:pPr lvl="1" algn="l" rtl="0">
              <a:spcBef>
                <a:spcPct val="0"/>
              </a:spcBef>
            </a:pPr>
            <a:r>
              <a:rPr lang="it-IT" b="1" dirty="0" smtClean="0"/>
              <a:t>Cosa abbiamo visto 3: </a:t>
            </a:r>
            <a:r>
              <a:rPr lang="it-IT" sz="1600" b="1" dirty="0" smtClean="0"/>
              <a:t>Meccanica Quantistica «ortodossa» (</a:t>
            </a:r>
            <a:r>
              <a:rPr lang="it-IT" sz="1600" b="1" dirty="0" err="1" smtClean="0"/>
              <a:t>Copenhagen</a:t>
            </a:r>
            <a:r>
              <a:rPr lang="it-IT" sz="1600" b="1" dirty="0" smtClean="0"/>
              <a:t>) (1900-1927) + (Bell 1964 – </a:t>
            </a:r>
            <a:r>
              <a:rPr lang="it-IT" sz="1600" b="1" dirty="0" err="1" smtClean="0"/>
              <a:t>Aspect</a:t>
            </a:r>
            <a:r>
              <a:rPr lang="it-IT" sz="1600" b="1" dirty="0" smtClean="0"/>
              <a:t> 1982)</a:t>
            </a:r>
            <a:endParaRPr lang="it-IT" sz="2400" b="1" dirty="0"/>
          </a:p>
        </p:txBody>
      </p:sp>
      <p:sp>
        <p:nvSpPr>
          <p:cNvPr id="7" name="Segnaposto numero diapositiva 6"/>
          <p:cNvSpPr>
            <a:spLocks noGrp="1"/>
          </p:cNvSpPr>
          <p:nvPr>
            <p:ph type="sldNum" sz="quarter" idx="12"/>
          </p:nvPr>
        </p:nvSpPr>
        <p:spPr>
          <a:xfrm>
            <a:off x="8748464" y="4803998"/>
            <a:ext cx="298376" cy="252759"/>
          </a:xfrm>
        </p:spPr>
        <p:txBody>
          <a:bodyPr/>
          <a:lstStyle/>
          <a:p>
            <a:fld id="{2BFC0026-57C0-4FBE-A77A-58B0CFCFBA7E}" type="slidenum">
              <a:rPr lang="it-IT" sz="1000" smtClean="0">
                <a:solidFill>
                  <a:schemeClr val="tx1"/>
                </a:solidFill>
              </a:rPr>
              <a:pPr/>
              <a:t>29</a:t>
            </a:fld>
            <a:endParaRPr lang="it-IT" sz="1000" dirty="0">
              <a:solidFill>
                <a:schemeClr val="tx1"/>
              </a:solidFill>
            </a:endParaRPr>
          </a:p>
        </p:txBody>
      </p:sp>
      <p:sp>
        <p:nvSpPr>
          <p:cNvPr id="8" name="Segnaposto piè di pagina 7"/>
          <p:cNvSpPr>
            <a:spLocks noGrp="1"/>
          </p:cNvSpPr>
          <p:nvPr>
            <p:ph type="ftr" sz="quarter" idx="11"/>
          </p:nvPr>
        </p:nvSpPr>
        <p:spPr>
          <a:xfrm>
            <a:off x="35496" y="4803998"/>
            <a:ext cx="3744416" cy="273844"/>
          </a:xfrm>
        </p:spPr>
        <p:txBody>
          <a:bodyPr/>
          <a:lstStyle/>
          <a:p>
            <a:pPr algn="l"/>
            <a:r>
              <a:rPr lang="it-IT" sz="1000" dirty="0" smtClean="0">
                <a:solidFill>
                  <a:schemeClr val="tx1"/>
                </a:solidFill>
              </a:rPr>
              <a:t>Relatività &amp; Meccanica Quantistica - Carlo Cosmelli</a:t>
            </a:r>
            <a:endParaRPr lang="it-IT" sz="1000" dirty="0">
              <a:solidFill>
                <a:schemeClr val="tx1"/>
              </a:solidFill>
            </a:endParaRPr>
          </a:p>
        </p:txBody>
      </p:sp>
      <p:pic>
        <p:nvPicPr>
          <p:cNvPr id="6" name="Picture 3" descr="D:\Didattica\Coursera\Poster Philadelphia\logo RQM 4.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15942" y="0"/>
            <a:ext cx="2128058" cy="1209502"/>
          </a:xfrm>
          <a:prstGeom prst="rect">
            <a:avLst/>
          </a:prstGeom>
          <a:noFill/>
          <a:ln>
            <a:no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6" name="Rettangolo 65"/>
              <p:cNvSpPr/>
              <p:nvPr/>
            </p:nvSpPr>
            <p:spPr>
              <a:xfrm>
                <a:off x="179512" y="843558"/>
                <a:ext cx="6912768" cy="3664080"/>
              </a:xfrm>
              <a:prstGeom prst="rect">
                <a:avLst/>
              </a:prstGeom>
            </p:spPr>
            <p:txBody>
              <a:bodyPr wrap="square">
                <a:spAutoFit/>
              </a:bodyPr>
              <a:lstStyle/>
              <a:p>
                <a:pPr marL="285750" lvl="1" indent="-180000">
                  <a:spcBef>
                    <a:spcPts val="500"/>
                  </a:spcBef>
                  <a:buClr>
                    <a:srgbClr val="C00000"/>
                  </a:buClr>
                  <a:buSzPct val="80000"/>
                  <a:buFont typeface="Calibri" pitchFamily="34" charset="0"/>
                  <a:buChar char="•"/>
                </a:pPr>
                <a:r>
                  <a:rPr lang="it-IT" sz="1600" dirty="0" smtClean="0"/>
                  <a:t>L’energia e.m è scambiata  per quanti indivisibili :   </a:t>
                </a:r>
                <a:r>
                  <a:rPr lang="it-IT" sz="1600" b="1" i="1" dirty="0" smtClean="0"/>
                  <a:t>E = </a:t>
                </a:r>
                <a:r>
                  <a:rPr lang="it-IT" sz="1600" b="1" i="1" dirty="0" err="1" smtClean="0"/>
                  <a:t>hf</a:t>
                </a:r>
                <a:endParaRPr lang="it-IT" sz="1600" b="1" i="1" dirty="0" smtClean="0"/>
              </a:p>
              <a:p>
                <a:pPr marL="285750" lvl="1" indent="-180000">
                  <a:spcBef>
                    <a:spcPts val="500"/>
                  </a:spcBef>
                  <a:buClr>
                    <a:srgbClr val="C00000"/>
                  </a:buClr>
                  <a:buSzPct val="80000"/>
                  <a:buFont typeface="Calibri" pitchFamily="34" charset="0"/>
                  <a:buChar char="•"/>
                </a:pPr>
                <a:r>
                  <a:rPr lang="it-IT" sz="1600" b="1" dirty="0" smtClean="0">
                    <a:solidFill>
                      <a:srgbClr val="FF0000"/>
                    </a:solidFill>
                  </a:rPr>
                  <a:t>L’energia e.m. è composta di quanti indivisibili, i fotoni.</a:t>
                </a:r>
              </a:p>
              <a:p>
                <a:pPr marL="285750" lvl="1" indent="-180000">
                  <a:spcBef>
                    <a:spcPts val="500"/>
                  </a:spcBef>
                  <a:buClr>
                    <a:srgbClr val="C00000"/>
                  </a:buClr>
                  <a:buSzPct val="80000"/>
                  <a:buFont typeface="Calibri" pitchFamily="34" charset="0"/>
                  <a:buChar char="•"/>
                </a:pPr>
                <a:r>
                  <a:rPr lang="it-IT" sz="1600" dirty="0" smtClean="0"/>
                  <a:t>Le orbite atomiche sono quantizzate.</a:t>
                </a:r>
              </a:p>
              <a:p>
                <a:pPr marL="285750" lvl="1" indent="-180000">
                  <a:spcBef>
                    <a:spcPts val="500"/>
                  </a:spcBef>
                  <a:buClr>
                    <a:srgbClr val="C00000"/>
                  </a:buClr>
                  <a:buSzPct val="80000"/>
                  <a:buFont typeface="Calibri" pitchFamily="34" charset="0"/>
                  <a:buChar char="•"/>
                </a:pPr>
                <a:r>
                  <a:rPr lang="it-IT" sz="1600" b="1" dirty="0" smtClean="0">
                    <a:solidFill>
                      <a:srgbClr val="FF0000"/>
                    </a:solidFill>
                  </a:rPr>
                  <a:t>Ad ogni particella è «associata» un’onda di lunghezza d’onda</a:t>
                </a:r>
                <a14:m>
                  <m:oMath xmlns:m="http://schemas.openxmlformats.org/officeDocument/2006/math">
                    <m:r>
                      <a:rPr lang="it-IT" b="1" i="0" smtClean="0">
                        <a:solidFill>
                          <a:srgbClr val="FF0000"/>
                        </a:solidFill>
                        <a:latin typeface="Cambria Math"/>
                        <a:ea typeface="Cambria Math"/>
                      </a:rPr>
                      <m:t>  </m:t>
                    </m:r>
                    <m:r>
                      <a:rPr lang="it-IT" b="1" i="1" smtClean="0">
                        <a:solidFill>
                          <a:srgbClr val="FF0000"/>
                        </a:solidFill>
                        <a:latin typeface="Cambria Math"/>
                        <a:ea typeface="Cambria Math"/>
                      </a:rPr>
                      <m:t>𝝀</m:t>
                    </m:r>
                    <m:r>
                      <a:rPr lang="it-IT" b="1" i="1" smtClean="0">
                        <a:solidFill>
                          <a:srgbClr val="FF0000"/>
                        </a:solidFill>
                        <a:latin typeface="Cambria Math"/>
                        <a:ea typeface="Cambria Math"/>
                      </a:rPr>
                      <m:t>=</m:t>
                    </m:r>
                    <m:f>
                      <m:fPr>
                        <m:type m:val="skw"/>
                        <m:ctrlPr>
                          <a:rPr lang="it-IT" b="1" i="1" smtClean="0">
                            <a:solidFill>
                              <a:srgbClr val="FF0000"/>
                            </a:solidFill>
                            <a:latin typeface="Cambria Math" panose="02040503050406030204" pitchFamily="18" charset="0"/>
                            <a:ea typeface="Cambria Math"/>
                          </a:rPr>
                        </m:ctrlPr>
                      </m:fPr>
                      <m:num>
                        <m:r>
                          <a:rPr lang="it-IT" b="1" i="1" smtClean="0">
                            <a:solidFill>
                              <a:srgbClr val="FF0000"/>
                            </a:solidFill>
                            <a:latin typeface="Cambria Math"/>
                            <a:ea typeface="Cambria Math"/>
                          </a:rPr>
                          <m:t>𝒉</m:t>
                        </m:r>
                      </m:num>
                      <m:den>
                        <m:r>
                          <a:rPr lang="it-IT" b="1" i="1" smtClean="0">
                            <a:solidFill>
                              <a:srgbClr val="FF0000"/>
                            </a:solidFill>
                            <a:latin typeface="Cambria Math"/>
                            <a:ea typeface="Cambria Math"/>
                          </a:rPr>
                          <m:t>𝒑</m:t>
                        </m:r>
                      </m:den>
                    </m:f>
                    <m:r>
                      <a:rPr lang="it-IT" b="0" i="1" smtClean="0">
                        <a:solidFill>
                          <a:srgbClr val="FF0000"/>
                        </a:solidFill>
                        <a:latin typeface="Cambria Math"/>
                        <a:ea typeface="Cambria Math"/>
                      </a:rPr>
                      <m:t> </m:t>
                    </m:r>
                  </m:oMath>
                </a14:m>
                <a:r>
                  <a:rPr lang="it-IT" sz="1600" b="0" dirty="0" smtClean="0">
                    <a:solidFill>
                      <a:srgbClr val="FF0000"/>
                    </a:solidFill>
                    <a:ea typeface="Cambria Math"/>
                  </a:rPr>
                  <a:t>.</a:t>
                </a:r>
              </a:p>
              <a:p>
                <a:pPr marL="285750" lvl="1" indent="-180000">
                  <a:spcBef>
                    <a:spcPts val="500"/>
                  </a:spcBef>
                  <a:buClr>
                    <a:srgbClr val="C00000"/>
                  </a:buClr>
                  <a:buSzPct val="80000"/>
                  <a:buFont typeface="Calibri" pitchFamily="34" charset="0"/>
                  <a:buChar char="•"/>
                </a:pPr>
                <a:r>
                  <a:rPr lang="it-IT" sz="1600" b="1" dirty="0" smtClean="0">
                    <a:solidFill>
                      <a:srgbClr val="FF0000"/>
                    </a:solidFill>
                  </a:rPr>
                  <a:t>Ogni sistema è «completamente» descritto da una funzione d’onda </a:t>
                </a:r>
                <a:r>
                  <a:rPr lang="it-IT" sz="1600" b="1" dirty="0" smtClean="0">
                    <a:solidFill>
                      <a:srgbClr val="FF0000"/>
                    </a:solidFill>
                    <a:sym typeface="Symbol"/>
                  </a:rPr>
                  <a:t>.</a:t>
                </a:r>
              </a:p>
              <a:p>
                <a:pPr marL="285750" lvl="1" indent="-180000">
                  <a:spcBef>
                    <a:spcPts val="500"/>
                  </a:spcBef>
                  <a:buClr>
                    <a:srgbClr val="C00000"/>
                  </a:buClr>
                  <a:buSzPct val="80000"/>
                  <a:buFont typeface="Calibri" pitchFamily="34" charset="0"/>
                  <a:buChar char="•"/>
                </a:pPr>
                <a:r>
                  <a:rPr lang="it-IT" sz="1600" b="1" dirty="0" smtClean="0">
                    <a:solidFill>
                      <a:srgbClr val="FF0000"/>
                    </a:solidFill>
                    <a:sym typeface="Symbol"/>
                  </a:rPr>
                  <a:t>La funzione </a:t>
                </a:r>
                <a:r>
                  <a:rPr lang="it-IT" sz="1600" b="1" dirty="0">
                    <a:solidFill>
                      <a:srgbClr val="FF0000"/>
                    </a:solidFill>
                    <a:sym typeface="Symbol"/>
                  </a:rPr>
                  <a:t>d’onda </a:t>
                </a:r>
                <a:r>
                  <a:rPr lang="it-IT" sz="1600" b="1" dirty="0" smtClean="0">
                    <a:solidFill>
                      <a:srgbClr val="FF0000"/>
                    </a:solidFill>
                    <a:sym typeface="Symbol"/>
                  </a:rPr>
                  <a:t> è un’ampiezza di probabilità. </a:t>
                </a:r>
              </a:p>
              <a:p>
                <a:pPr marL="285750" lvl="1" indent="-180000">
                  <a:spcBef>
                    <a:spcPts val="500"/>
                  </a:spcBef>
                  <a:buClr>
                    <a:srgbClr val="C00000"/>
                  </a:buClr>
                  <a:buSzPct val="80000"/>
                  <a:buFont typeface="Calibri" pitchFamily="34" charset="0"/>
                  <a:buChar char="•"/>
                </a:pPr>
                <a:r>
                  <a:rPr lang="it-IT" sz="1600" b="1" dirty="0" smtClean="0">
                    <a:solidFill>
                      <a:srgbClr val="FF0000"/>
                    </a:solidFill>
                    <a:sym typeface="Symbol"/>
                  </a:rPr>
                  <a:t>L’evoluzione nel tempo e nello spazio della funzione d’onda è completamene deterministica [l’equazione di Schrödinger].</a:t>
                </a:r>
              </a:p>
              <a:p>
                <a:pPr marL="285750" lvl="1" indent="-180000">
                  <a:spcBef>
                    <a:spcPts val="500"/>
                  </a:spcBef>
                  <a:buClr>
                    <a:srgbClr val="C00000"/>
                  </a:buClr>
                  <a:buSzPct val="80000"/>
                  <a:buFont typeface="Calibri" pitchFamily="34" charset="0"/>
                  <a:buChar char="•"/>
                </a:pPr>
                <a:r>
                  <a:rPr lang="it-IT" sz="1600" b="1" dirty="0" smtClean="0">
                    <a:solidFill>
                      <a:srgbClr val="FF0000"/>
                    </a:solidFill>
                    <a:sym typeface="Symbol"/>
                  </a:rPr>
                  <a:t>Principio di Indeterminazione: per ogni sistema esistono coppie di grandezze che non possiedono contemporaneamente valori determinati.</a:t>
                </a:r>
              </a:p>
              <a:p>
                <a:pPr marL="285750" lvl="1" indent="-180000">
                  <a:spcBef>
                    <a:spcPts val="500"/>
                  </a:spcBef>
                  <a:buClr>
                    <a:srgbClr val="C00000"/>
                  </a:buClr>
                  <a:buSzPct val="80000"/>
                  <a:buFont typeface="Calibri" pitchFamily="34" charset="0"/>
                  <a:buChar char="•"/>
                </a:pPr>
                <a:r>
                  <a:rPr lang="it-IT" sz="1600" b="1" dirty="0" smtClean="0">
                    <a:solidFill>
                      <a:srgbClr val="FF0000"/>
                    </a:solidFill>
                    <a:sym typeface="Symbol"/>
                  </a:rPr>
                  <a:t>Vale la sovrapposizione degli stati .</a:t>
                </a:r>
              </a:p>
              <a:p>
                <a:pPr marL="285750" lvl="1" indent="-180000">
                  <a:spcBef>
                    <a:spcPts val="500"/>
                  </a:spcBef>
                  <a:buClr>
                    <a:srgbClr val="C00000"/>
                  </a:buClr>
                  <a:buSzPct val="80000"/>
                  <a:buFont typeface="Calibri" pitchFamily="34" charset="0"/>
                  <a:buChar char="•"/>
                </a:pPr>
                <a:r>
                  <a:rPr lang="it-IT" sz="1600" dirty="0" smtClean="0">
                    <a:sym typeface="Symbol"/>
                  </a:rPr>
                  <a:t>La realtà, per sistemi interlacciati (entangled), non è locale.</a:t>
                </a:r>
                <a:endParaRPr lang="it-IT" sz="1600" b="1" i="1" dirty="0" smtClean="0"/>
              </a:p>
            </p:txBody>
          </p:sp>
        </mc:Choice>
        <mc:Fallback xmlns="">
          <p:sp>
            <p:nvSpPr>
              <p:cNvPr id="66" name="Rettangolo 65"/>
              <p:cNvSpPr>
                <a:spLocks noRot="1" noChangeAspect="1" noMove="1" noResize="1" noEditPoints="1" noAdjustHandles="1" noChangeArrowheads="1" noChangeShapeType="1" noTextEdit="1"/>
              </p:cNvSpPr>
              <p:nvPr/>
            </p:nvSpPr>
            <p:spPr>
              <a:xfrm>
                <a:off x="179512" y="843558"/>
                <a:ext cx="6912768" cy="3664080"/>
              </a:xfrm>
              <a:prstGeom prst="rect">
                <a:avLst/>
              </a:prstGeom>
              <a:blipFill rotWithShape="0">
                <a:blip r:embed="rId4"/>
                <a:stretch>
                  <a:fillRect t="-499" r="-1058" b="-1165"/>
                </a:stretch>
              </a:blipFill>
            </p:spPr>
            <p:txBody>
              <a:bodyPr/>
              <a:lstStyle/>
              <a:p>
                <a:r>
                  <a:rPr lang="it-IT">
                    <a:noFill/>
                  </a:rPr>
                  <a:t> </a:t>
                </a:r>
              </a:p>
            </p:txBody>
          </p:sp>
        </mc:Fallback>
      </mc:AlternateContent>
    </p:spTree>
    <p:extLst>
      <p:ext uri="{BB962C8B-B14F-4D97-AF65-F5344CB8AC3E}">
        <p14:creationId xmlns:p14="http://schemas.microsoft.com/office/powerpoint/2010/main" val="2277550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0"/>
            <a:ext cx="9144000" cy="483518"/>
          </a:xfrm>
          <a:prstGeom prst="rect">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ctrTitle"/>
          </p:nvPr>
        </p:nvSpPr>
        <p:spPr>
          <a:xfrm>
            <a:off x="0" y="918"/>
            <a:ext cx="5076056" cy="410592"/>
          </a:xfrm>
        </p:spPr>
        <p:txBody>
          <a:bodyPr>
            <a:noAutofit/>
          </a:bodyPr>
          <a:lstStyle/>
          <a:p>
            <a:pPr algn="l"/>
            <a:r>
              <a:rPr lang="it-IT" sz="2000" b="1" dirty="0" smtClean="0"/>
              <a:t>La proposta di Bell - 1964</a:t>
            </a:r>
            <a:endParaRPr lang="it-IT" sz="2400" b="1" dirty="0"/>
          </a:p>
        </p:txBody>
      </p:sp>
      <p:sp>
        <p:nvSpPr>
          <p:cNvPr id="7" name="Segnaposto numero diapositiva 6"/>
          <p:cNvSpPr>
            <a:spLocks noGrp="1"/>
          </p:cNvSpPr>
          <p:nvPr>
            <p:ph type="sldNum" sz="quarter" idx="12"/>
          </p:nvPr>
        </p:nvSpPr>
        <p:spPr>
          <a:xfrm>
            <a:off x="8748464" y="4803998"/>
            <a:ext cx="298376" cy="252759"/>
          </a:xfrm>
        </p:spPr>
        <p:txBody>
          <a:bodyPr/>
          <a:lstStyle/>
          <a:p>
            <a:fld id="{2BFC0026-57C0-4FBE-A77A-58B0CFCFBA7E}" type="slidenum">
              <a:rPr lang="it-IT" sz="1000" smtClean="0">
                <a:solidFill>
                  <a:schemeClr val="tx1"/>
                </a:solidFill>
              </a:rPr>
              <a:pPr/>
              <a:t>3</a:t>
            </a:fld>
            <a:endParaRPr lang="it-IT" sz="1000" dirty="0">
              <a:solidFill>
                <a:schemeClr val="tx1"/>
              </a:solidFill>
            </a:endParaRPr>
          </a:p>
        </p:txBody>
      </p:sp>
      <p:sp>
        <p:nvSpPr>
          <p:cNvPr id="8" name="Segnaposto piè di pagina 7"/>
          <p:cNvSpPr>
            <a:spLocks noGrp="1"/>
          </p:cNvSpPr>
          <p:nvPr>
            <p:ph type="ftr" sz="quarter" idx="11"/>
          </p:nvPr>
        </p:nvSpPr>
        <p:spPr>
          <a:xfrm>
            <a:off x="35496" y="4890194"/>
            <a:ext cx="3744416" cy="273844"/>
          </a:xfrm>
        </p:spPr>
        <p:txBody>
          <a:bodyPr/>
          <a:lstStyle/>
          <a:p>
            <a:pPr algn="l"/>
            <a:r>
              <a:rPr lang="it-IT" sz="1000" dirty="0" smtClean="0">
                <a:solidFill>
                  <a:schemeClr val="tx1"/>
                </a:solidFill>
              </a:rPr>
              <a:t>Relatività &amp; Meccanica Quantistica - Carlo Cosmelli</a:t>
            </a:r>
            <a:endParaRPr lang="it-IT" sz="1000" dirty="0">
              <a:solidFill>
                <a:schemeClr val="tx1"/>
              </a:solidFill>
            </a:endParaRPr>
          </a:p>
        </p:txBody>
      </p:sp>
      <p:pic>
        <p:nvPicPr>
          <p:cNvPr id="6" name="Picture 3" descr="D:\Didattica\Coursera\Poster Philadelphia\logo RQM 4.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15942" y="2900"/>
            <a:ext cx="2128058" cy="120950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477619"/>
            <a:ext cx="6781800" cy="830997"/>
          </a:xfrm>
          <a:prstGeom prst="rect">
            <a:avLst/>
          </a:prstGeom>
          <a:noFill/>
        </p:spPr>
        <p:txBody>
          <a:bodyPr wrap="square" rtlCol="0">
            <a:spAutoFit/>
          </a:bodyPr>
          <a:lstStyle/>
          <a:p>
            <a:r>
              <a:rPr lang="it-IT" sz="1600" dirty="0" smtClean="0"/>
              <a:t>Bell propone un “gedanken experiment”, esperimento ideale,  per verificare </a:t>
            </a:r>
            <a:r>
              <a:rPr lang="it-IT" sz="1600" b="1" dirty="0" smtClean="0">
                <a:solidFill>
                  <a:srgbClr val="FF0000"/>
                </a:solidFill>
              </a:rPr>
              <a:t>la località </a:t>
            </a:r>
            <a:r>
              <a:rPr lang="it-IT" sz="1600" dirty="0" smtClean="0"/>
              <a:t>dei fenomeni naturali</a:t>
            </a:r>
            <a:r>
              <a:rPr lang="it-IT" sz="1600" dirty="0"/>
              <a:t> </a:t>
            </a:r>
            <a:r>
              <a:rPr lang="it-IT" sz="1600" dirty="0" smtClean="0"/>
              <a:t>[Qui ne mostreremo una versione semplificata, ma concettualmente equivalente].</a:t>
            </a:r>
            <a:endParaRPr lang="it-IT" sz="1600" dirty="0"/>
          </a:p>
        </p:txBody>
      </p:sp>
      <p:sp>
        <p:nvSpPr>
          <p:cNvPr id="15" name="TextBox 14"/>
          <p:cNvSpPr txBox="1"/>
          <p:nvPr/>
        </p:nvSpPr>
        <p:spPr>
          <a:xfrm>
            <a:off x="308821" y="1308616"/>
            <a:ext cx="6707121" cy="1323439"/>
          </a:xfrm>
          <a:prstGeom prst="rect">
            <a:avLst/>
          </a:prstGeom>
          <a:noFill/>
        </p:spPr>
        <p:txBody>
          <a:bodyPr wrap="square" rtlCol="0">
            <a:spAutoFit/>
          </a:bodyPr>
          <a:lstStyle/>
          <a:p>
            <a:pPr>
              <a:buFontTx/>
              <a:buChar char="•"/>
            </a:pPr>
            <a:r>
              <a:rPr lang="it-IT" sz="1600" dirty="0" smtClean="0"/>
              <a:t> Supponiamo di avere una sorgente luminosa che emette coppie di fotoni (</a:t>
            </a:r>
            <a:r>
              <a:rPr lang="it-IT" sz="1600" b="1" dirty="0" smtClean="0"/>
              <a:t>A</a:t>
            </a:r>
            <a:r>
              <a:rPr lang="it-IT" sz="1600" dirty="0" smtClean="0"/>
              <a:t> e </a:t>
            </a:r>
            <a:r>
              <a:rPr lang="it-IT" sz="1600" b="1" dirty="0"/>
              <a:t>B</a:t>
            </a:r>
            <a:r>
              <a:rPr lang="it-IT" sz="1600" dirty="0" smtClean="0"/>
              <a:t>) </a:t>
            </a:r>
            <a:r>
              <a:rPr lang="it-IT" sz="1600" b="1" dirty="0" err="1" smtClean="0"/>
              <a:t>entangled</a:t>
            </a:r>
            <a:r>
              <a:rPr lang="it-IT" sz="1600" b="1" dirty="0" smtClean="0"/>
              <a:t>, interlacciati. </a:t>
            </a:r>
            <a:r>
              <a:rPr lang="it-IT" sz="1600" dirty="0" smtClean="0"/>
              <a:t>Quindi fotoni che, se misurati, forniscono </a:t>
            </a:r>
            <a:r>
              <a:rPr lang="it-IT" sz="1600" b="1" dirty="0" smtClean="0"/>
              <a:t>sempre</a:t>
            </a:r>
            <a:r>
              <a:rPr lang="it-IT" sz="1600" dirty="0" smtClean="0"/>
              <a:t> la stessa polarizzazione.</a:t>
            </a:r>
          </a:p>
          <a:p>
            <a:pPr>
              <a:buFontTx/>
              <a:buChar char="•"/>
            </a:pPr>
            <a:r>
              <a:rPr lang="it-IT" sz="1600" b="1" dirty="0" smtClean="0"/>
              <a:t> </a:t>
            </a:r>
            <a:r>
              <a:rPr lang="it-IT" sz="1600" dirty="0"/>
              <a:t>S</a:t>
            </a:r>
            <a:r>
              <a:rPr lang="it-IT" sz="1600" dirty="0" smtClean="0"/>
              <a:t>u questo sistema si fanno dei test di polarizzazione, con una differenza nello «strumento» usato da EPR, non un polarizzatore, ma un cristallo birifrangente.</a:t>
            </a:r>
          </a:p>
        </p:txBody>
      </p:sp>
      <p:grpSp>
        <p:nvGrpSpPr>
          <p:cNvPr id="83" name="Gruppo 82"/>
          <p:cNvGrpSpPr/>
          <p:nvPr/>
        </p:nvGrpSpPr>
        <p:grpSpPr>
          <a:xfrm>
            <a:off x="111755" y="2610794"/>
            <a:ext cx="7591444" cy="1077218"/>
            <a:chOff x="292924" y="2644363"/>
            <a:chExt cx="7591444" cy="1077218"/>
          </a:xfrm>
        </p:grpSpPr>
        <p:grpSp>
          <p:nvGrpSpPr>
            <p:cNvPr id="82" name="Gruppo 81"/>
            <p:cNvGrpSpPr/>
            <p:nvPr/>
          </p:nvGrpSpPr>
          <p:grpSpPr>
            <a:xfrm>
              <a:off x="292924" y="2644363"/>
              <a:ext cx="7591444" cy="1077218"/>
              <a:chOff x="292924" y="2644363"/>
              <a:chExt cx="7591444" cy="1077218"/>
            </a:xfrm>
          </p:grpSpPr>
          <p:sp>
            <p:nvSpPr>
              <p:cNvPr id="81" name="CasellaDiTesto 80"/>
              <p:cNvSpPr txBox="1"/>
              <p:nvPr/>
            </p:nvSpPr>
            <p:spPr>
              <a:xfrm>
                <a:off x="7155892" y="2957051"/>
                <a:ext cx="288032" cy="338554"/>
              </a:xfrm>
              <a:prstGeom prst="rect">
                <a:avLst/>
              </a:prstGeom>
              <a:noFill/>
            </p:spPr>
            <p:txBody>
              <a:bodyPr wrap="square" rtlCol="0">
                <a:spAutoFit/>
              </a:bodyPr>
              <a:lstStyle/>
              <a:p>
                <a:r>
                  <a:rPr lang="it-IT" sz="1600" b="1" dirty="0" smtClean="0">
                    <a:latin typeface="Arial" pitchFamily="34" charset="0"/>
                    <a:cs typeface="Arial" pitchFamily="34" charset="0"/>
                  </a:rPr>
                  <a:t>?</a:t>
                </a:r>
                <a:endParaRPr lang="en-US" sz="1600" b="1" dirty="0">
                  <a:latin typeface="Arial" pitchFamily="34" charset="0"/>
                  <a:cs typeface="Arial" pitchFamily="34" charset="0"/>
                </a:endParaRPr>
              </a:p>
            </p:txBody>
          </p:sp>
          <p:grpSp>
            <p:nvGrpSpPr>
              <p:cNvPr id="67" name="Gruppo 66"/>
              <p:cNvGrpSpPr/>
              <p:nvPr/>
            </p:nvGrpSpPr>
            <p:grpSpPr>
              <a:xfrm>
                <a:off x="292924" y="2644363"/>
                <a:ext cx="6936854" cy="1077218"/>
                <a:chOff x="292924" y="2644363"/>
                <a:chExt cx="6936854" cy="1077218"/>
              </a:xfrm>
            </p:grpSpPr>
            <p:sp>
              <p:nvSpPr>
                <p:cNvPr id="52" name="CasellaDiTesto 51"/>
                <p:cNvSpPr txBox="1"/>
                <p:nvPr/>
              </p:nvSpPr>
              <p:spPr>
                <a:xfrm>
                  <a:off x="292924" y="2644363"/>
                  <a:ext cx="5836210" cy="1077218"/>
                </a:xfrm>
                <a:prstGeom prst="rect">
                  <a:avLst/>
                </a:prstGeom>
                <a:noFill/>
              </p:spPr>
              <p:txBody>
                <a:bodyPr wrap="square" rtlCol="0">
                  <a:spAutoFit/>
                </a:bodyPr>
                <a:lstStyle/>
                <a:p>
                  <a:r>
                    <a:rPr lang="it-IT" sz="1600" b="1" dirty="0" smtClean="0"/>
                    <a:t>Qual </a:t>
                  </a:r>
                  <a:r>
                    <a:rPr lang="it-IT" sz="1600" b="1" dirty="0"/>
                    <a:t>è la differenza:</a:t>
                  </a:r>
                </a:p>
                <a:p>
                  <a:pPr marL="285750" indent="-285750">
                    <a:buFontTx/>
                    <a:buChar char="-"/>
                  </a:pPr>
                  <a:r>
                    <a:rPr lang="it-IT" sz="1600" dirty="0"/>
                    <a:t>Con un polarizzatore ho due possibilità: Il fotone </a:t>
                  </a:r>
                  <a:r>
                    <a:rPr lang="it-IT" sz="1600" b="1" dirty="0">
                      <a:solidFill>
                        <a:srgbClr val="FF0000"/>
                      </a:solidFill>
                    </a:rPr>
                    <a:t>PASSA</a:t>
                  </a:r>
                  <a:r>
                    <a:rPr lang="it-IT" sz="1600" dirty="0"/>
                    <a:t>, oppure </a:t>
                  </a:r>
                  <a:r>
                    <a:rPr lang="it-IT" sz="1600" b="1" dirty="0">
                      <a:solidFill>
                        <a:srgbClr val="00B050"/>
                      </a:solidFill>
                    </a:rPr>
                    <a:t>NON PASSA </a:t>
                  </a:r>
                  <a:r>
                    <a:rPr lang="it-IT" sz="1600" dirty="0"/>
                    <a:t>[P1 passa, P2 NON passa]. La cosa non è della massima eleganza concettuale: metà dei fotoni «spariscono</a:t>
                  </a:r>
                  <a:r>
                    <a:rPr lang="it-IT" sz="1600" dirty="0" smtClean="0"/>
                    <a:t>»!</a:t>
                  </a:r>
                  <a:endParaRPr lang="it-IT" sz="1600" dirty="0"/>
                </a:p>
              </p:txBody>
            </p:sp>
            <p:grpSp>
              <p:nvGrpSpPr>
                <p:cNvPr id="26" name="Gruppo 25"/>
                <p:cNvGrpSpPr/>
                <p:nvPr/>
              </p:nvGrpSpPr>
              <p:grpSpPr>
                <a:xfrm>
                  <a:off x="6057135" y="2864159"/>
                  <a:ext cx="1172643" cy="660625"/>
                  <a:chOff x="7028894" y="3007573"/>
                  <a:chExt cx="1172643" cy="660625"/>
                </a:xfrm>
              </p:grpSpPr>
              <p:sp>
                <p:nvSpPr>
                  <p:cNvPr id="43" name="CasellaDiTesto 42"/>
                  <p:cNvSpPr txBox="1"/>
                  <p:nvPr/>
                </p:nvSpPr>
                <p:spPr>
                  <a:xfrm>
                    <a:off x="7769489" y="3236150"/>
                    <a:ext cx="432048" cy="276999"/>
                  </a:xfrm>
                  <a:prstGeom prst="rect">
                    <a:avLst/>
                  </a:prstGeom>
                  <a:noFill/>
                </p:spPr>
                <p:txBody>
                  <a:bodyPr wrap="square" rtlCol="0">
                    <a:spAutoFit/>
                  </a:bodyPr>
                  <a:lstStyle/>
                  <a:p>
                    <a:r>
                      <a:rPr lang="it-IT" sz="1200" dirty="0" smtClean="0"/>
                      <a:t>P</a:t>
                    </a:r>
                    <a:endParaRPr lang="en-US" sz="1200" dirty="0"/>
                  </a:p>
                </p:txBody>
              </p:sp>
              <p:grpSp>
                <p:nvGrpSpPr>
                  <p:cNvPr id="23" name="Gruppo 22"/>
                  <p:cNvGrpSpPr/>
                  <p:nvPr/>
                </p:nvGrpSpPr>
                <p:grpSpPr>
                  <a:xfrm>
                    <a:off x="7028894" y="3007573"/>
                    <a:ext cx="1125241" cy="660625"/>
                    <a:chOff x="4555728" y="3999357"/>
                    <a:chExt cx="1125241" cy="660625"/>
                  </a:xfrm>
                </p:grpSpPr>
                <p:sp>
                  <p:nvSpPr>
                    <p:cNvPr id="36" name="Ovale 35"/>
                    <p:cNvSpPr/>
                    <p:nvPr/>
                  </p:nvSpPr>
                  <p:spPr>
                    <a:xfrm>
                      <a:off x="4566201" y="4412962"/>
                      <a:ext cx="143999" cy="144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asellaDiTesto 29"/>
                    <p:cNvSpPr txBox="1"/>
                    <p:nvPr/>
                  </p:nvSpPr>
                  <p:spPr>
                    <a:xfrm>
                      <a:off x="4751602" y="4350595"/>
                      <a:ext cx="436596" cy="276999"/>
                    </a:xfrm>
                    <a:prstGeom prst="rect">
                      <a:avLst/>
                    </a:prstGeom>
                    <a:noFill/>
                  </p:spPr>
                  <p:txBody>
                    <a:bodyPr wrap="square" rtlCol="0">
                      <a:spAutoFit/>
                    </a:bodyPr>
                    <a:lstStyle/>
                    <a:p>
                      <a:r>
                        <a:rPr lang="it-IT" sz="1200" dirty="0"/>
                        <a:t>P</a:t>
                      </a:r>
                      <a:r>
                        <a:rPr lang="it-IT" sz="1200" dirty="0" smtClean="0"/>
                        <a:t>1</a:t>
                      </a:r>
                      <a:endParaRPr lang="en-US" sz="1200" dirty="0"/>
                    </a:p>
                  </p:txBody>
                </p:sp>
                <p:grpSp>
                  <p:nvGrpSpPr>
                    <p:cNvPr id="19" name="Gruppo 18"/>
                    <p:cNvGrpSpPr/>
                    <p:nvPr/>
                  </p:nvGrpSpPr>
                  <p:grpSpPr>
                    <a:xfrm>
                      <a:off x="5233812" y="3999357"/>
                      <a:ext cx="447157" cy="660625"/>
                      <a:chOff x="5910461" y="3244486"/>
                      <a:chExt cx="447157" cy="660625"/>
                    </a:xfrm>
                  </p:grpSpPr>
                  <p:sp>
                    <p:nvSpPr>
                      <p:cNvPr id="20" name="Parallelogramma 19"/>
                      <p:cNvSpPr/>
                      <p:nvPr/>
                    </p:nvSpPr>
                    <p:spPr>
                      <a:xfrm rot="5400000" flipV="1">
                        <a:off x="5803727" y="3351220"/>
                        <a:ext cx="660625" cy="447157"/>
                      </a:xfrm>
                      <a:prstGeom prst="parallelogram">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Connettore 2 23"/>
                      <p:cNvCxnSpPr/>
                      <p:nvPr/>
                    </p:nvCxnSpPr>
                    <p:spPr>
                      <a:xfrm flipH="1" flipV="1">
                        <a:off x="6213601" y="3373711"/>
                        <a:ext cx="1" cy="391641"/>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cxnSp>
                  <p:nvCxnSpPr>
                    <p:cNvPr id="41" name="Connettore 2 40"/>
                    <p:cNvCxnSpPr/>
                    <p:nvPr/>
                  </p:nvCxnSpPr>
                  <p:spPr>
                    <a:xfrm flipH="1" flipV="1">
                      <a:off x="5048605" y="4345076"/>
                      <a:ext cx="2197" cy="288000"/>
                    </a:xfrm>
                    <a:prstGeom prst="straightConnector1">
                      <a:avLst/>
                    </a:prstGeom>
                    <a:ln w="127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sp>
                  <p:nvSpPr>
                    <p:cNvPr id="38" name="CasellaDiTesto 37"/>
                    <p:cNvSpPr txBox="1"/>
                    <p:nvPr/>
                  </p:nvSpPr>
                  <p:spPr>
                    <a:xfrm>
                      <a:off x="4772870" y="4055663"/>
                      <a:ext cx="414918" cy="276999"/>
                    </a:xfrm>
                    <a:prstGeom prst="rect">
                      <a:avLst/>
                    </a:prstGeom>
                    <a:noFill/>
                  </p:spPr>
                  <p:txBody>
                    <a:bodyPr wrap="square" rtlCol="0">
                      <a:spAutoFit/>
                    </a:bodyPr>
                    <a:lstStyle/>
                    <a:p>
                      <a:r>
                        <a:rPr lang="it-IT" sz="1200" dirty="0"/>
                        <a:t>P</a:t>
                      </a:r>
                      <a:r>
                        <a:rPr lang="it-IT" sz="1200" dirty="0" smtClean="0"/>
                        <a:t>2</a:t>
                      </a:r>
                      <a:endParaRPr lang="en-US" sz="1200" dirty="0"/>
                    </a:p>
                  </p:txBody>
                </p:sp>
                <p:cxnSp>
                  <p:nvCxnSpPr>
                    <p:cNvPr id="50" name="Connettore 2 49"/>
                    <p:cNvCxnSpPr/>
                    <p:nvPr/>
                  </p:nvCxnSpPr>
                  <p:spPr>
                    <a:xfrm>
                      <a:off x="4816987" y="4285480"/>
                      <a:ext cx="360000" cy="0"/>
                    </a:xfrm>
                    <a:prstGeom prst="straightConnector1">
                      <a:avLst/>
                    </a:prstGeom>
                    <a:ln w="12700">
                      <a:solidFill>
                        <a:srgbClr val="00B050"/>
                      </a:solidFill>
                      <a:tailEnd type="triangle" w="med" len="med"/>
                    </a:ln>
                  </p:spPr>
                  <p:style>
                    <a:lnRef idx="1">
                      <a:schemeClr val="accent1"/>
                    </a:lnRef>
                    <a:fillRef idx="0">
                      <a:schemeClr val="accent1"/>
                    </a:fillRef>
                    <a:effectRef idx="0">
                      <a:schemeClr val="accent1"/>
                    </a:effectRef>
                    <a:fontRef idx="minor">
                      <a:schemeClr val="tx1"/>
                    </a:fontRef>
                  </p:style>
                </p:cxnSp>
                <p:sp>
                  <p:nvSpPr>
                    <p:cNvPr id="51" name="Ovale 50"/>
                    <p:cNvSpPr/>
                    <p:nvPr/>
                  </p:nvSpPr>
                  <p:spPr>
                    <a:xfrm>
                      <a:off x="4555728" y="4212601"/>
                      <a:ext cx="143999" cy="14400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8" name="Memoria ad accesso diretto 77"/>
              <p:cNvSpPr/>
              <p:nvPr/>
            </p:nvSpPr>
            <p:spPr>
              <a:xfrm>
                <a:off x="7452320" y="3092736"/>
                <a:ext cx="432048" cy="292289"/>
              </a:xfrm>
              <a:prstGeom prst="flowChartMagneticDrum">
                <a:avLst/>
              </a:prstGeom>
              <a:solidFill>
                <a:srgbClr val="9BA4F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9" name="Connettore 2 78"/>
            <p:cNvCxnSpPr/>
            <p:nvPr/>
          </p:nvCxnSpPr>
          <p:spPr>
            <a:xfrm>
              <a:off x="7096294" y="3224448"/>
              <a:ext cx="327971" cy="3964"/>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91" name="Gruppo 90"/>
          <p:cNvGrpSpPr/>
          <p:nvPr/>
        </p:nvGrpSpPr>
        <p:grpSpPr>
          <a:xfrm>
            <a:off x="111755" y="3698801"/>
            <a:ext cx="6132979" cy="966443"/>
            <a:chOff x="111755" y="3698801"/>
            <a:chExt cx="6132979" cy="966443"/>
          </a:xfrm>
        </p:grpSpPr>
        <p:sp>
          <p:nvSpPr>
            <p:cNvPr id="54" name="CasellaDiTesto 53"/>
            <p:cNvSpPr txBox="1"/>
            <p:nvPr/>
          </p:nvSpPr>
          <p:spPr>
            <a:xfrm>
              <a:off x="111755" y="3698801"/>
              <a:ext cx="4028197" cy="830997"/>
            </a:xfrm>
            <a:prstGeom prst="rect">
              <a:avLst/>
            </a:prstGeom>
            <a:noFill/>
          </p:spPr>
          <p:txBody>
            <a:bodyPr wrap="square" rtlCol="0">
              <a:spAutoFit/>
            </a:bodyPr>
            <a:lstStyle/>
            <a:p>
              <a:pPr marL="285750" indent="-285750">
                <a:buFontTx/>
                <a:buChar char="-"/>
              </a:pPr>
              <a:r>
                <a:rPr lang="it-IT" sz="1600" dirty="0" smtClean="0"/>
                <a:t>Il cristallo fa sempre passare i fotoni, ma gli cambia direzione, il fotone non va  mai «perso», solo che l’uscita sarà UP o DOWN.</a:t>
              </a:r>
            </a:p>
          </p:txBody>
        </p:sp>
        <p:grpSp>
          <p:nvGrpSpPr>
            <p:cNvPr id="90" name="Gruppo 89"/>
            <p:cNvGrpSpPr/>
            <p:nvPr/>
          </p:nvGrpSpPr>
          <p:grpSpPr>
            <a:xfrm>
              <a:off x="4139952" y="3703372"/>
              <a:ext cx="2104782" cy="961872"/>
              <a:chOff x="4139952" y="3703372"/>
              <a:chExt cx="2104782" cy="961872"/>
            </a:xfrm>
          </p:grpSpPr>
          <p:cxnSp>
            <p:nvCxnSpPr>
              <p:cNvPr id="63" name="Connettore 2 62"/>
              <p:cNvCxnSpPr/>
              <p:nvPr/>
            </p:nvCxnSpPr>
            <p:spPr>
              <a:xfrm>
                <a:off x="4386243" y="4100468"/>
                <a:ext cx="360000" cy="0"/>
              </a:xfrm>
              <a:prstGeom prst="straightConnector1">
                <a:avLst/>
              </a:prstGeom>
              <a:ln w="12700">
                <a:solidFill>
                  <a:srgbClr val="00B050"/>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89" name="Gruppo 88"/>
              <p:cNvGrpSpPr/>
              <p:nvPr/>
            </p:nvGrpSpPr>
            <p:grpSpPr>
              <a:xfrm>
                <a:off x="4139952" y="3703372"/>
                <a:ext cx="2104782" cy="961872"/>
                <a:chOff x="6593307" y="3938595"/>
                <a:chExt cx="2104782" cy="961872"/>
              </a:xfrm>
            </p:grpSpPr>
            <p:grpSp>
              <p:nvGrpSpPr>
                <p:cNvPr id="86" name="Gruppo 85"/>
                <p:cNvGrpSpPr/>
                <p:nvPr/>
              </p:nvGrpSpPr>
              <p:grpSpPr>
                <a:xfrm>
                  <a:off x="6593307" y="4120414"/>
                  <a:ext cx="1952653" cy="586063"/>
                  <a:chOff x="6593307" y="4120414"/>
                  <a:chExt cx="1952653" cy="586063"/>
                </a:xfrm>
              </p:grpSpPr>
              <p:grpSp>
                <p:nvGrpSpPr>
                  <p:cNvPr id="72" name="Gruppo 71"/>
                  <p:cNvGrpSpPr/>
                  <p:nvPr/>
                </p:nvGrpSpPr>
                <p:grpSpPr>
                  <a:xfrm>
                    <a:off x="6593307" y="4120414"/>
                    <a:ext cx="1367910" cy="586063"/>
                    <a:chOff x="6593307" y="4120414"/>
                    <a:chExt cx="1367910" cy="586063"/>
                  </a:xfrm>
                </p:grpSpPr>
                <p:grpSp>
                  <p:nvGrpSpPr>
                    <p:cNvPr id="71" name="Gruppo 70"/>
                    <p:cNvGrpSpPr/>
                    <p:nvPr/>
                  </p:nvGrpSpPr>
                  <p:grpSpPr>
                    <a:xfrm>
                      <a:off x="6593307" y="4120414"/>
                      <a:ext cx="1367910" cy="586063"/>
                      <a:chOff x="6593307" y="4120414"/>
                      <a:chExt cx="1367910" cy="586063"/>
                    </a:xfrm>
                  </p:grpSpPr>
                  <p:sp>
                    <p:nvSpPr>
                      <p:cNvPr id="58" name="Ovale 57"/>
                      <p:cNvSpPr/>
                      <p:nvPr/>
                    </p:nvSpPr>
                    <p:spPr>
                      <a:xfrm>
                        <a:off x="6606515" y="4479468"/>
                        <a:ext cx="143999" cy="144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asellaDiTesto 58"/>
                      <p:cNvSpPr txBox="1"/>
                      <p:nvPr/>
                    </p:nvSpPr>
                    <p:spPr>
                      <a:xfrm>
                        <a:off x="6817787" y="4422038"/>
                        <a:ext cx="436596" cy="276999"/>
                      </a:xfrm>
                      <a:prstGeom prst="rect">
                        <a:avLst/>
                      </a:prstGeom>
                      <a:noFill/>
                    </p:spPr>
                    <p:txBody>
                      <a:bodyPr wrap="square" rtlCol="0">
                        <a:spAutoFit/>
                      </a:bodyPr>
                      <a:lstStyle/>
                      <a:p>
                        <a:r>
                          <a:rPr lang="it-IT" sz="1200" dirty="0"/>
                          <a:t>P</a:t>
                        </a:r>
                        <a:r>
                          <a:rPr lang="it-IT" sz="1200" dirty="0" smtClean="0"/>
                          <a:t>1</a:t>
                        </a:r>
                        <a:endParaRPr lang="en-US" sz="1200" dirty="0"/>
                      </a:p>
                    </p:txBody>
                  </p:sp>
                  <p:grpSp>
                    <p:nvGrpSpPr>
                      <p:cNvPr id="69" name="Gruppo 68"/>
                      <p:cNvGrpSpPr/>
                      <p:nvPr/>
                    </p:nvGrpSpPr>
                    <p:grpSpPr>
                      <a:xfrm>
                        <a:off x="7254383" y="4137600"/>
                        <a:ext cx="706834" cy="568877"/>
                        <a:chOff x="7254383" y="4137600"/>
                        <a:chExt cx="706834" cy="568877"/>
                      </a:xfrm>
                    </p:grpSpPr>
                    <p:sp>
                      <p:nvSpPr>
                        <p:cNvPr id="68" name="Cubo 67"/>
                        <p:cNvSpPr/>
                        <p:nvPr/>
                      </p:nvSpPr>
                      <p:spPr>
                        <a:xfrm>
                          <a:off x="7254383" y="4137600"/>
                          <a:ext cx="706834" cy="568877"/>
                        </a:xfrm>
                        <a:prstGeom prst="cube">
                          <a:avLst/>
                        </a:prstGeom>
                        <a:solidFill>
                          <a:srgbClr val="F8F8F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asellaDiTesto 55"/>
                        <p:cNvSpPr txBox="1"/>
                        <p:nvPr/>
                      </p:nvSpPr>
                      <p:spPr>
                        <a:xfrm>
                          <a:off x="7485421" y="4366143"/>
                          <a:ext cx="285480" cy="276999"/>
                        </a:xfrm>
                        <a:prstGeom prst="rect">
                          <a:avLst/>
                        </a:prstGeom>
                        <a:noFill/>
                      </p:spPr>
                      <p:txBody>
                        <a:bodyPr wrap="square" rtlCol="0">
                          <a:spAutoFit/>
                        </a:bodyPr>
                        <a:lstStyle/>
                        <a:p>
                          <a:r>
                            <a:rPr lang="it-IT" sz="1200" dirty="0" smtClean="0"/>
                            <a:t>P</a:t>
                          </a:r>
                          <a:endParaRPr lang="en-US" sz="1200" dirty="0"/>
                        </a:p>
                      </p:txBody>
                    </p:sp>
                    <p:cxnSp>
                      <p:nvCxnSpPr>
                        <p:cNvPr id="66" name="Connettore 2 65"/>
                        <p:cNvCxnSpPr/>
                        <p:nvPr/>
                      </p:nvCxnSpPr>
                      <p:spPr>
                        <a:xfrm flipH="1" flipV="1">
                          <a:off x="7740352" y="4299942"/>
                          <a:ext cx="1" cy="36000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grpSp>
                  <p:sp>
                    <p:nvSpPr>
                      <p:cNvPr id="62" name="CasellaDiTesto 61"/>
                      <p:cNvSpPr txBox="1"/>
                      <p:nvPr/>
                    </p:nvSpPr>
                    <p:spPr>
                      <a:xfrm>
                        <a:off x="6784438" y="4120414"/>
                        <a:ext cx="414918" cy="276999"/>
                      </a:xfrm>
                      <a:prstGeom prst="rect">
                        <a:avLst/>
                      </a:prstGeom>
                      <a:noFill/>
                    </p:spPr>
                    <p:txBody>
                      <a:bodyPr wrap="square" rtlCol="0">
                        <a:spAutoFit/>
                      </a:bodyPr>
                      <a:lstStyle/>
                      <a:p>
                        <a:r>
                          <a:rPr lang="it-IT" sz="1200" dirty="0"/>
                          <a:t>P</a:t>
                        </a:r>
                        <a:r>
                          <a:rPr lang="it-IT" sz="1200" dirty="0" smtClean="0"/>
                          <a:t>2</a:t>
                        </a:r>
                        <a:endParaRPr lang="en-US" sz="1200" dirty="0"/>
                      </a:p>
                    </p:txBody>
                  </p:sp>
                  <p:sp>
                    <p:nvSpPr>
                      <p:cNvPr id="64" name="Ovale 63"/>
                      <p:cNvSpPr/>
                      <p:nvPr/>
                    </p:nvSpPr>
                    <p:spPr>
                      <a:xfrm>
                        <a:off x="6593307" y="4263503"/>
                        <a:ext cx="143999" cy="14400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1" name="Connettore 2 60"/>
                    <p:cNvCxnSpPr/>
                    <p:nvPr/>
                  </p:nvCxnSpPr>
                  <p:spPr>
                    <a:xfrm flipH="1" flipV="1">
                      <a:off x="7092280" y="4371982"/>
                      <a:ext cx="1" cy="288000"/>
                    </a:xfrm>
                    <a:prstGeom prst="straightConnector1">
                      <a:avLst/>
                    </a:prstGeom>
                    <a:ln w="127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75" name="Connettore 2 74"/>
                  <p:cNvCxnSpPr/>
                  <p:nvPr/>
                </p:nvCxnSpPr>
                <p:spPr>
                  <a:xfrm>
                    <a:off x="7884408" y="4300035"/>
                    <a:ext cx="288000" cy="3964"/>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7" name="Connettore 2 76"/>
                  <p:cNvCxnSpPr/>
                  <p:nvPr/>
                </p:nvCxnSpPr>
                <p:spPr>
                  <a:xfrm>
                    <a:off x="7884368" y="4563239"/>
                    <a:ext cx="288000" cy="3964"/>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84" name="Memoria ad accesso diretto 83"/>
                  <p:cNvSpPr/>
                  <p:nvPr/>
                </p:nvSpPr>
                <p:spPr>
                  <a:xfrm>
                    <a:off x="8189230" y="4187665"/>
                    <a:ext cx="352170" cy="226578"/>
                  </a:xfrm>
                  <a:prstGeom prst="flowChartMagneticDrum">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emoria ad accesso diretto 84"/>
                  <p:cNvSpPr/>
                  <p:nvPr/>
                </p:nvSpPr>
                <p:spPr>
                  <a:xfrm>
                    <a:off x="8193790" y="4446322"/>
                    <a:ext cx="352170" cy="226578"/>
                  </a:xfrm>
                  <a:prstGeom prst="flowChartMagneticDrum">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CasellaDiTesto 86"/>
                <p:cNvSpPr txBox="1"/>
                <p:nvPr/>
              </p:nvSpPr>
              <p:spPr>
                <a:xfrm>
                  <a:off x="8173230" y="3938595"/>
                  <a:ext cx="414918" cy="276999"/>
                </a:xfrm>
                <a:prstGeom prst="rect">
                  <a:avLst/>
                </a:prstGeom>
                <a:noFill/>
              </p:spPr>
              <p:txBody>
                <a:bodyPr wrap="square" rtlCol="0">
                  <a:spAutoFit/>
                </a:bodyPr>
                <a:lstStyle/>
                <a:p>
                  <a:r>
                    <a:rPr lang="it-IT" sz="1200" b="1" dirty="0" smtClean="0">
                      <a:solidFill>
                        <a:srgbClr val="00B050"/>
                      </a:solidFill>
                    </a:rPr>
                    <a:t>Up</a:t>
                  </a:r>
                  <a:endParaRPr lang="en-US" sz="1200" b="1" dirty="0">
                    <a:solidFill>
                      <a:srgbClr val="00B050"/>
                    </a:solidFill>
                  </a:endParaRPr>
                </a:p>
              </p:txBody>
            </p:sp>
            <p:sp>
              <p:nvSpPr>
                <p:cNvPr id="88" name="CasellaDiTesto 87"/>
                <p:cNvSpPr txBox="1"/>
                <p:nvPr/>
              </p:nvSpPr>
              <p:spPr>
                <a:xfrm>
                  <a:off x="8079971" y="4623468"/>
                  <a:ext cx="618118" cy="276999"/>
                </a:xfrm>
                <a:prstGeom prst="rect">
                  <a:avLst/>
                </a:prstGeom>
                <a:noFill/>
              </p:spPr>
              <p:txBody>
                <a:bodyPr wrap="square" rtlCol="0">
                  <a:spAutoFit/>
                </a:bodyPr>
                <a:lstStyle/>
                <a:p>
                  <a:r>
                    <a:rPr lang="it-IT" sz="1200" b="1" dirty="0" smtClean="0">
                      <a:solidFill>
                        <a:srgbClr val="FF0000"/>
                      </a:solidFill>
                    </a:rPr>
                    <a:t>Down</a:t>
                  </a:r>
                  <a:endParaRPr lang="en-US" sz="1200" b="1" dirty="0">
                    <a:solidFill>
                      <a:srgbClr val="FF0000"/>
                    </a:solidFill>
                  </a:endParaRPr>
                </a:p>
              </p:txBody>
            </p:sp>
          </p:grpSp>
        </p:grpSp>
      </p:grpSp>
    </p:spTree>
    <p:extLst>
      <p:ext uri="{BB962C8B-B14F-4D97-AF65-F5344CB8AC3E}">
        <p14:creationId xmlns:p14="http://schemas.microsoft.com/office/powerpoint/2010/main" val="150572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0"/>
            <a:ext cx="9144000" cy="483518"/>
          </a:xfrm>
          <a:prstGeom prst="rect">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ctrTitle"/>
          </p:nvPr>
        </p:nvSpPr>
        <p:spPr>
          <a:xfrm>
            <a:off x="30480" y="26751"/>
            <a:ext cx="6876256" cy="456768"/>
          </a:xfrm>
        </p:spPr>
        <p:txBody>
          <a:bodyPr>
            <a:noAutofit/>
          </a:bodyPr>
          <a:lstStyle/>
          <a:p>
            <a:pPr lvl="1" algn="l" rtl="0">
              <a:spcBef>
                <a:spcPct val="0"/>
              </a:spcBef>
            </a:pPr>
            <a:r>
              <a:rPr lang="it-IT" sz="2000" b="1" dirty="0" smtClean="0">
                <a:latin typeface="+mn-lt"/>
              </a:rPr>
              <a:t>Come si sono evolute queste tre teorie?</a:t>
            </a:r>
            <a:endParaRPr lang="it-IT" sz="2000" b="1" dirty="0">
              <a:latin typeface="+mn-lt"/>
            </a:endParaRPr>
          </a:p>
        </p:txBody>
      </p:sp>
      <p:sp>
        <p:nvSpPr>
          <p:cNvPr id="7" name="Segnaposto numero diapositiva 6"/>
          <p:cNvSpPr>
            <a:spLocks noGrp="1"/>
          </p:cNvSpPr>
          <p:nvPr>
            <p:ph type="sldNum" sz="quarter" idx="12"/>
          </p:nvPr>
        </p:nvSpPr>
        <p:spPr>
          <a:xfrm>
            <a:off x="8748464" y="4803998"/>
            <a:ext cx="298376" cy="252759"/>
          </a:xfrm>
        </p:spPr>
        <p:txBody>
          <a:bodyPr/>
          <a:lstStyle/>
          <a:p>
            <a:fld id="{2BFC0026-57C0-4FBE-A77A-58B0CFCFBA7E}" type="slidenum">
              <a:rPr lang="it-IT" sz="1000" smtClean="0">
                <a:solidFill>
                  <a:schemeClr val="tx1"/>
                </a:solidFill>
              </a:rPr>
              <a:pPr/>
              <a:t>30</a:t>
            </a:fld>
            <a:endParaRPr lang="it-IT" sz="1000" dirty="0">
              <a:solidFill>
                <a:schemeClr val="tx1"/>
              </a:solidFill>
            </a:endParaRPr>
          </a:p>
        </p:txBody>
      </p:sp>
      <p:sp>
        <p:nvSpPr>
          <p:cNvPr id="8" name="Segnaposto piè di pagina 7"/>
          <p:cNvSpPr>
            <a:spLocks noGrp="1"/>
          </p:cNvSpPr>
          <p:nvPr>
            <p:ph type="ftr" sz="quarter" idx="11"/>
          </p:nvPr>
        </p:nvSpPr>
        <p:spPr>
          <a:xfrm>
            <a:off x="35496" y="4803998"/>
            <a:ext cx="3744416" cy="273844"/>
          </a:xfrm>
        </p:spPr>
        <p:txBody>
          <a:bodyPr/>
          <a:lstStyle/>
          <a:p>
            <a:pPr algn="l"/>
            <a:r>
              <a:rPr lang="it-IT" sz="1000" dirty="0" smtClean="0">
                <a:solidFill>
                  <a:schemeClr val="tx1"/>
                </a:solidFill>
              </a:rPr>
              <a:t>Relatività &amp; Meccanica Quantistica - Carlo Cosmelli</a:t>
            </a:r>
            <a:endParaRPr lang="it-IT" sz="1000" dirty="0">
              <a:solidFill>
                <a:schemeClr val="tx1"/>
              </a:solidFill>
            </a:endParaRPr>
          </a:p>
        </p:txBody>
      </p:sp>
      <p:pic>
        <p:nvPicPr>
          <p:cNvPr id="6" name="Picture 3" descr="D:\Didattica\Coursera\Poster Philadelphia\logo RQM 4.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15942" y="0"/>
            <a:ext cx="2128058" cy="120950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6" name="Rettangolo 65"/>
          <p:cNvSpPr/>
          <p:nvPr/>
        </p:nvSpPr>
        <p:spPr>
          <a:xfrm>
            <a:off x="209156" y="679217"/>
            <a:ext cx="5989384" cy="461665"/>
          </a:xfrm>
          <a:prstGeom prst="rect">
            <a:avLst/>
          </a:prstGeom>
        </p:spPr>
        <p:txBody>
          <a:bodyPr wrap="square">
            <a:spAutoFit/>
          </a:bodyPr>
          <a:lstStyle/>
          <a:p>
            <a:pPr marL="105750" lvl="1" algn="ctr">
              <a:spcBef>
                <a:spcPts val="500"/>
              </a:spcBef>
              <a:buClr>
                <a:srgbClr val="C00000"/>
              </a:buClr>
              <a:buSzPct val="80000"/>
            </a:pPr>
            <a:r>
              <a:rPr lang="it-IT" sz="2400" b="1" dirty="0" smtClean="0">
                <a:solidFill>
                  <a:srgbClr val="009900"/>
                </a:solidFill>
              </a:rPr>
              <a:t>RS  </a:t>
            </a:r>
            <a:r>
              <a:rPr lang="it-IT" sz="2400" i="1" dirty="0" smtClean="0">
                <a:solidFill>
                  <a:srgbClr val="009900"/>
                </a:solidFill>
              </a:rPr>
              <a:t>[c]                </a:t>
            </a:r>
            <a:r>
              <a:rPr lang="it-IT" sz="2400" b="1" dirty="0" smtClean="0">
                <a:solidFill>
                  <a:srgbClr val="0000FF"/>
                </a:solidFill>
              </a:rPr>
              <a:t>MQ </a:t>
            </a:r>
            <a:r>
              <a:rPr lang="it-IT" sz="2400" b="1" i="1" dirty="0" smtClean="0">
                <a:solidFill>
                  <a:srgbClr val="0000FF"/>
                </a:solidFill>
              </a:rPr>
              <a:t>[h]</a:t>
            </a:r>
            <a:r>
              <a:rPr lang="it-IT" sz="2400" b="1" dirty="0" smtClean="0">
                <a:solidFill>
                  <a:srgbClr val="0000FF"/>
                </a:solidFill>
              </a:rPr>
              <a:t>                     </a:t>
            </a:r>
            <a:r>
              <a:rPr lang="it-IT" sz="2400" b="1" dirty="0" smtClean="0">
                <a:solidFill>
                  <a:srgbClr val="FF0000"/>
                </a:solidFill>
              </a:rPr>
              <a:t>RG </a:t>
            </a:r>
            <a:r>
              <a:rPr lang="it-IT" sz="2400" i="1" dirty="0" smtClean="0">
                <a:solidFill>
                  <a:srgbClr val="FF0000"/>
                </a:solidFill>
              </a:rPr>
              <a:t>[G, c]  </a:t>
            </a:r>
          </a:p>
        </p:txBody>
      </p:sp>
      <p:grpSp>
        <p:nvGrpSpPr>
          <p:cNvPr id="26" name="Gruppo 25"/>
          <p:cNvGrpSpPr/>
          <p:nvPr/>
        </p:nvGrpSpPr>
        <p:grpSpPr>
          <a:xfrm>
            <a:off x="72584" y="1068874"/>
            <a:ext cx="3960440" cy="1645151"/>
            <a:chOff x="72584" y="1068874"/>
            <a:chExt cx="3960440" cy="1645151"/>
          </a:xfrm>
        </p:grpSpPr>
        <p:sp>
          <p:nvSpPr>
            <p:cNvPr id="3" name="CasellaDiTesto 2"/>
            <p:cNvSpPr txBox="1"/>
            <p:nvPr/>
          </p:nvSpPr>
          <p:spPr>
            <a:xfrm>
              <a:off x="72584" y="2067694"/>
              <a:ext cx="3960440" cy="646331"/>
            </a:xfrm>
            <a:prstGeom prst="rect">
              <a:avLst/>
            </a:prstGeom>
            <a:noFill/>
          </p:spPr>
          <p:txBody>
            <a:bodyPr wrap="square" rtlCol="0">
              <a:spAutoFit/>
            </a:bodyPr>
            <a:lstStyle/>
            <a:p>
              <a:pPr algn="ctr"/>
              <a:r>
                <a:rPr lang="it-IT" dirty="0" smtClean="0"/>
                <a:t>La Meccanica Quantistica-Relativistica</a:t>
              </a:r>
            </a:p>
            <a:p>
              <a:pPr algn="ctr"/>
              <a:r>
                <a:rPr lang="it-IT" dirty="0" smtClean="0"/>
                <a:t>1927…..1950</a:t>
              </a:r>
              <a:endParaRPr lang="en-US" dirty="0"/>
            </a:p>
          </p:txBody>
        </p:sp>
        <p:cxnSp>
          <p:nvCxnSpPr>
            <p:cNvPr id="5" name="Connettore 2 4"/>
            <p:cNvCxnSpPr/>
            <p:nvPr/>
          </p:nvCxnSpPr>
          <p:spPr>
            <a:xfrm>
              <a:off x="899592" y="1068874"/>
              <a:ext cx="792088" cy="926812"/>
            </a:xfrm>
            <a:prstGeom prst="straightConnector1">
              <a:avLst/>
            </a:prstGeom>
            <a:ln w="2540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H="1">
              <a:off x="1844080" y="1068874"/>
              <a:ext cx="999728" cy="92681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28" name="Gruppo 27"/>
          <p:cNvGrpSpPr/>
          <p:nvPr/>
        </p:nvGrpSpPr>
        <p:grpSpPr>
          <a:xfrm>
            <a:off x="833592" y="2661345"/>
            <a:ext cx="1889074" cy="2036508"/>
            <a:chOff x="833592" y="2661345"/>
            <a:chExt cx="1889074" cy="2036508"/>
          </a:xfrm>
        </p:grpSpPr>
        <p:cxnSp>
          <p:nvCxnSpPr>
            <p:cNvPr id="12" name="Connettore 2 11"/>
            <p:cNvCxnSpPr/>
            <p:nvPr/>
          </p:nvCxnSpPr>
          <p:spPr>
            <a:xfrm>
              <a:off x="1808756" y="2661345"/>
              <a:ext cx="0" cy="463406"/>
            </a:xfrm>
            <a:prstGeom prst="straightConnector1">
              <a:avLst/>
            </a:prstGeom>
            <a:ln w="25400">
              <a:solidFill>
                <a:srgbClr val="006699"/>
              </a:solidFill>
              <a:tailEnd type="arrow"/>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894846" y="3124750"/>
              <a:ext cx="1827820" cy="646331"/>
            </a:xfrm>
            <a:prstGeom prst="rect">
              <a:avLst/>
            </a:prstGeom>
            <a:noFill/>
          </p:spPr>
          <p:txBody>
            <a:bodyPr wrap="square" rtlCol="0">
              <a:spAutoFit/>
            </a:bodyPr>
            <a:lstStyle/>
            <a:p>
              <a:pPr algn="ctr"/>
              <a:r>
                <a:rPr lang="it-IT" dirty="0" smtClean="0"/>
                <a:t>QED - QCD</a:t>
              </a:r>
            </a:p>
            <a:p>
              <a:pPr algn="ctr"/>
              <a:r>
                <a:rPr lang="it-IT" dirty="0" smtClean="0"/>
                <a:t>1960……1980</a:t>
              </a:r>
              <a:endParaRPr lang="en-US" dirty="0"/>
            </a:p>
          </p:txBody>
        </p:sp>
        <p:sp>
          <p:nvSpPr>
            <p:cNvPr id="14" name="CasellaDiTesto 13"/>
            <p:cNvSpPr txBox="1"/>
            <p:nvPr/>
          </p:nvSpPr>
          <p:spPr>
            <a:xfrm>
              <a:off x="833592" y="3774523"/>
              <a:ext cx="1827820" cy="923330"/>
            </a:xfrm>
            <a:prstGeom prst="rect">
              <a:avLst/>
            </a:prstGeom>
            <a:noFill/>
          </p:spPr>
          <p:txBody>
            <a:bodyPr wrap="square" rtlCol="0">
              <a:spAutoFit/>
            </a:bodyPr>
            <a:lstStyle/>
            <a:p>
              <a:pPr algn="ctr"/>
              <a:r>
                <a:rPr lang="it-IT" dirty="0" smtClean="0"/>
                <a:t>Verso l’unificazione delle forze</a:t>
              </a:r>
              <a:endParaRPr lang="en-US" dirty="0"/>
            </a:p>
          </p:txBody>
        </p:sp>
      </p:grpSp>
      <p:grpSp>
        <p:nvGrpSpPr>
          <p:cNvPr id="29" name="Gruppo 28"/>
          <p:cNvGrpSpPr/>
          <p:nvPr/>
        </p:nvGrpSpPr>
        <p:grpSpPr>
          <a:xfrm>
            <a:off x="4441794" y="1140882"/>
            <a:ext cx="1827820" cy="2943036"/>
            <a:chOff x="4441794" y="1140882"/>
            <a:chExt cx="1827820" cy="2943036"/>
          </a:xfrm>
        </p:grpSpPr>
        <p:cxnSp>
          <p:nvCxnSpPr>
            <p:cNvPr id="15" name="Connettore 2 14"/>
            <p:cNvCxnSpPr/>
            <p:nvPr/>
          </p:nvCxnSpPr>
          <p:spPr>
            <a:xfrm>
              <a:off x="5355704" y="1140882"/>
              <a:ext cx="0" cy="2943036"/>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4441794" y="2150735"/>
              <a:ext cx="1827820" cy="923330"/>
            </a:xfrm>
            <a:prstGeom prst="rect">
              <a:avLst/>
            </a:prstGeom>
            <a:noFill/>
          </p:spPr>
          <p:txBody>
            <a:bodyPr wrap="square" rtlCol="0">
              <a:spAutoFit/>
            </a:bodyPr>
            <a:lstStyle/>
            <a:p>
              <a:pPr algn="ctr"/>
              <a:r>
                <a:rPr lang="it-IT" dirty="0" smtClean="0"/>
                <a:t>… soluzioni approssimate.</a:t>
              </a:r>
            </a:p>
            <a:p>
              <a:pPr algn="ctr"/>
              <a:r>
                <a:rPr lang="it-IT" dirty="0"/>
                <a:t>i</a:t>
              </a:r>
              <a:r>
                <a:rPr lang="it-IT" dirty="0" smtClean="0"/>
                <a:t> buchi neri…</a:t>
              </a:r>
              <a:endParaRPr lang="en-US" dirty="0"/>
            </a:p>
          </p:txBody>
        </p:sp>
      </p:grpSp>
      <p:grpSp>
        <p:nvGrpSpPr>
          <p:cNvPr id="30" name="Gruppo 29"/>
          <p:cNvGrpSpPr/>
          <p:nvPr/>
        </p:nvGrpSpPr>
        <p:grpSpPr>
          <a:xfrm>
            <a:off x="2483768" y="3853085"/>
            <a:ext cx="2464152" cy="1288783"/>
            <a:chOff x="2483768" y="3853085"/>
            <a:chExt cx="2464152" cy="1288783"/>
          </a:xfrm>
        </p:grpSpPr>
        <p:sp>
          <p:nvSpPr>
            <p:cNvPr id="18" name="CasellaDiTesto 17"/>
            <p:cNvSpPr txBox="1"/>
            <p:nvPr/>
          </p:nvSpPr>
          <p:spPr>
            <a:xfrm>
              <a:off x="2737468" y="4218538"/>
              <a:ext cx="1827820" cy="923330"/>
            </a:xfrm>
            <a:prstGeom prst="rect">
              <a:avLst/>
            </a:prstGeom>
            <a:noFill/>
          </p:spPr>
          <p:txBody>
            <a:bodyPr wrap="square" rtlCol="0">
              <a:spAutoFit/>
            </a:bodyPr>
            <a:lstStyle/>
            <a:p>
              <a:pPr algn="ctr"/>
              <a:r>
                <a:rPr lang="it-IT" b="1" dirty="0" smtClean="0"/>
                <a:t>MS</a:t>
              </a:r>
            </a:p>
            <a:p>
              <a:pPr algn="ctr"/>
              <a:r>
                <a:rPr lang="it-IT" dirty="0" smtClean="0"/>
                <a:t>Il modello Standard </a:t>
              </a:r>
              <a:endParaRPr lang="en-US" dirty="0"/>
            </a:p>
          </p:txBody>
        </p:sp>
        <p:cxnSp>
          <p:nvCxnSpPr>
            <p:cNvPr id="19" name="Connettore 2 18"/>
            <p:cNvCxnSpPr/>
            <p:nvPr/>
          </p:nvCxnSpPr>
          <p:spPr>
            <a:xfrm>
              <a:off x="2483768" y="4236188"/>
              <a:ext cx="720080" cy="135762"/>
            </a:xfrm>
            <a:prstGeom prst="straightConnector1">
              <a:avLst/>
            </a:prstGeom>
            <a:ln w="25400">
              <a:solidFill>
                <a:srgbClr val="006699"/>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flipH="1">
              <a:off x="4033024" y="4145280"/>
              <a:ext cx="914896" cy="226670"/>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4169521" y="3853085"/>
              <a:ext cx="544546" cy="461665"/>
            </a:xfrm>
            <a:prstGeom prst="rect">
              <a:avLst/>
            </a:prstGeom>
            <a:noFill/>
          </p:spPr>
          <p:txBody>
            <a:bodyPr wrap="square" rtlCol="0">
              <a:spAutoFit/>
            </a:bodyPr>
            <a:lstStyle/>
            <a:p>
              <a:pPr algn="ctr"/>
              <a:r>
                <a:rPr lang="it-IT" sz="2400" b="1" dirty="0" smtClean="0">
                  <a:solidFill>
                    <a:srgbClr val="FF0000"/>
                  </a:solidFill>
                </a:rPr>
                <a:t>?</a:t>
              </a:r>
              <a:endParaRPr lang="en-US" sz="2400" b="1" dirty="0">
                <a:solidFill>
                  <a:srgbClr val="FF0000"/>
                </a:solidFill>
              </a:endParaRPr>
            </a:p>
          </p:txBody>
        </p:sp>
      </p:grpSp>
    </p:spTree>
    <p:extLst>
      <p:ext uri="{BB962C8B-B14F-4D97-AF65-F5344CB8AC3E}">
        <p14:creationId xmlns:p14="http://schemas.microsoft.com/office/powerpoint/2010/main" val="246990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0"/>
            <a:ext cx="9144000" cy="483518"/>
          </a:xfrm>
          <a:prstGeom prst="rect">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ctrTitle"/>
          </p:nvPr>
        </p:nvSpPr>
        <p:spPr>
          <a:xfrm>
            <a:off x="0" y="918"/>
            <a:ext cx="6012160" cy="410592"/>
          </a:xfrm>
        </p:spPr>
        <p:txBody>
          <a:bodyPr>
            <a:noAutofit/>
          </a:bodyPr>
          <a:lstStyle/>
          <a:p>
            <a:pPr lvl="1" algn="l" rtl="0">
              <a:spcBef>
                <a:spcPct val="0"/>
              </a:spcBef>
            </a:pPr>
            <a:r>
              <a:rPr lang="it-IT" b="1" dirty="0" smtClean="0"/>
              <a:t>Il modello del nostro mondo, oggi  - MS   + la Gravità</a:t>
            </a:r>
            <a:endParaRPr lang="it-IT" sz="2400" b="1" dirty="0"/>
          </a:p>
        </p:txBody>
      </p:sp>
      <p:sp>
        <p:nvSpPr>
          <p:cNvPr id="7" name="Segnaposto numero diapositiva 6"/>
          <p:cNvSpPr>
            <a:spLocks noGrp="1"/>
          </p:cNvSpPr>
          <p:nvPr>
            <p:ph type="sldNum" sz="quarter" idx="12"/>
          </p:nvPr>
        </p:nvSpPr>
        <p:spPr>
          <a:xfrm>
            <a:off x="8748464" y="4803998"/>
            <a:ext cx="298376" cy="252759"/>
          </a:xfrm>
        </p:spPr>
        <p:txBody>
          <a:bodyPr/>
          <a:lstStyle/>
          <a:p>
            <a:fld id="{2BFC0026-57C0-4FBE-A77A-58B0CFCFBA7E}" type="slidenum">
              <a:rPr lang="it-IT" sz="1000" smtClean="0">
                <a:solidFill>
                  <a:schemeClr val="tx1"/>
                </a:solidFill>
              </a:rPr>
              <a:pPr/>
              <a:t>31</a:t>
            </a:fld>
            <a:endParaRPr lang="it-IT" sz="1000" dirty="0">
              <a:solidFill>
                <a:schemeClr val="tx1"/>
              </a:solidFill>
            </a:endParaRPr>
          </a:p>
        </p:txBody>
      </p:sp>
      <p:sp>
        <p:nvSpPr>
          <p:cNvPr id="8" name="Segnaposto piè di pagina 7"/>
          <p:cNvSpPr>
            <a:spLocks noGrp="1"/>
          </p:cNvSpPr>
          <p:nvPr>
            <p:ph type="ftr" sz="quarter" idx="11"/>
          </p:nvPr>
        </p:nvSpPr>
        <p:spPr>
          <a:xfrm>
            <a:off x="0" y="4869656"/>
            <a:ext cx="3744416" cy="273844"/>
          </a:xfrm>
        </p:spPr>
        <p:txBody>
          <a:bodyPr/>
          <a:lstStyle/>
          <a:p>
            <a:pPr algn="l"/>
            <a:r>
              <a:rPr lang="it-IT" sz="1000" dirty="0" smtClean="0">
                <a:solidFill>
                  <a:schemeClr val="tx1"/>
                </a:solidFill>
              </a:rPr>
              <a:t>Relatività &amp; Meccanica Quantistica - Carlo Cosmelli</a:t>
            </a:r>
            <a:endParaRPr lang="it-IT" sz="1000" dirty="0">
              <a:solidFill>
                <a:schemeClr val="tx1"/>
              </a:solidFill>
            </a:endParaRPr>
          </a:p>
        </p:txBody>
      </p:sp>
      <p:pic>
        <p:nvPicPr>
          <p:cNvPr id="6" name="Picture 3" descr="D:\Didattica\Coursera\Poster Philadelphia\logo RQM 4.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87086" y="0"/>
            <a:ext cx="2056913" cy="1169066"/>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5" name="Gruppo 14"/>
          <p:cNvGrpSpPr/>
          <p:nvPr/>
        </p:nvGrpSpPr>
        <p:grpSpPr>
          <a:xfrm>
            <a:off x="323528" y="969011"/>
            <a:ext cx="3285100" cy="3206145"/>
            <a:chOff x="134772" y="589741"/>
            <a:chExt cx="3742342" cy="3778743"/>
          </a:xfrm>
        </p:grpSpPr>
        <p:sp>
          <p:nvSpPr>
            <p:cNvPr id="18" name="CasellaDiTesto 17"/>
            <p:cNvSpPr txBox="1"/>
            <p:nvPr/>
          </p:nvSpPr>
          <p:spPr>
            <a:xfrm>
              <a:off x="817810" y="589741"/>
              <a:ext cx="2844274" cy="471567"/>
            </a:xfrm>
            <a:prstGeom prst="rect">
              <a:avLst/>
            </a:prstGeom>
            <a:solidFill>
              <a:schemeClr val="bg1"/>
            </a:solidFill>
          </p:spPr>
          <p:txBody>
            <a:bodyPr wrap="square" rtlCol="0">
              <a:spAutoFit/>
            </a:bodyPr>
            <a:lstStyle/>
            <a:p>
              <a:pPr algn="ctr"/>
              <a:r>
                <a:rPr lang="it-IT" sz="2000" b="1" dirty="0" smtClean="0"/>
                <a:t>Il Modello </a:t>
              </a:r>
              <a:r>
                <a:rPr lang="it-IT" sz="2000" b="1" dirty="0"/>
                <a:t>S</a:t>
              </a:r>
              <a:r>
                <a:rPr lang="it-IT" sz="2000" b="1" dirty="0" smtClean="0"/>
                <a:t>tandard</a:t>
              </a:r>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772" y="1037800"/>
              <a:ext cx="3742342" cy="3330684"/>
            </a:xfrm>
            <a:prstGeom prst="rect">
              <a:avLst/>
            </a:prstGeom>
          </p:spPr>
        </p:pic>
      </p:grpSp>
      <p:sp>
        <p:nvSpPr>
          <p:cNvPr id="14" name="CasellaDiTesto 13"/>
          <p:cNvSpPr txBox="1"/>
          <p:nvPr/>
        </p:nvSpPr>
        <p:spPr>
          <a:xfrm>
            <a:off x="3890280" y="1263574"/>
            <a:ext cx="3197302" cy="3293209"/>
          </a:xfrm>
          <a:prstGeom prst="rect">
            <a:avLst/>
          </a:prstGeom>
          <a:solidFill>
            <a:schemeClr val="bg1"/>
          </a:solidFill>
        </p:spPr>
        <p:txBody>
          <a:bodyPr wrap="square" rtlCol="0">
            <a:spAutoFit/>
          </a:bodyPr>
          <a:lstStyle/>
          <a:p>
            <a:r>
              <a:rPr lang="it-IT" sz="1600" dirty="0" smtClean="0"/>
              <a:t>Con i </a:t>
            </a:r>
            <a:r>
              <a:rPr lang="it-IT" sz="1600" dirty="0" err="1"/>
              <a:t>Q</a:t>
            </a:r>
            <a:r>
              <a:rPr lang="it-IT" sz="1600" dirty="0" err="1" smtClean="0"/>
              <a:t>uarks</a:t>
            </a:r>
            <a:r>
              <a:rPr lang="it-IT" sz="1600" dirty="0" smtClean="0"/>
              <a:t> ci facciamo i Barioni:</a:t>
            </a:r>
          </a:p>
          <a:p>
            <a:r>
              <a:rPr lang="it-IT" sz="1600" dirty="0" smtClean="0"/>
              <a:t>Protoni – Neutroni  [3Q]</a:t>
            </a:r>
          </a:p>
          <a:p>
            <a:r>
              <a:rPr lang="it-IT" sz="1600" dirty="0" smtClean="0"/>
              <a:t> – Mesoni [2Q]…</a:t>
            </a:r>
          </a:p>
          <a:p>
            <a:endParaRPr lang="it-IT" sz="1600" dirty="0"/>
          </a:p>
          <a:p>
            <a:r>
              <a:rPr lang="it-IT" sz="1600" dirty="0" smtClean="0"/>
              <a:t>I Leptoni sono gli Elettroni,  i Muoni e i </a:t>
            </a:r>
            <a:r>
              <a:rPr lang="it-IT" sz="1600" dirty="0" err="1"/>
              <a:t>T</a:t>
            </a:r>
            <a:r>
              <a:rPr lang="it-IT" sz="1600" dirty="0" err="1" smtClean="0"/>
              <a:t>auoni</a:t>
            </a:r>
            <a:r>
              <a:rPr lang="it-IT" sz="1600" dirty="0" smtClean="0"/>
              <a:t> con i rispettivi neutrini.</a:t>
            </a:r>
          </a:p>
          <a:p>
            <a:endParaRPr lang="it-IT" sz="1600" dirty="0"/>
          </a:p>
          <a:p>
            <a:r>
              <a:rPr lang="it-IT" sz="1600" dirty="0" smtClean="0"/>
              <a:t>Le «Forze», o interazioni, sono trasportate dai bosoni:</a:t>
            </a:r>
          </a:p>
          <a:p>
            <a:r>
              <a:rPr lang="it-IT" sz="1600" b="1" dirty="0" smtClean="0">
                <a:sym typeface="Symbol"/>
              </a:rPr>
              <a:t></a:t>
            </a:r>
            <a:r>
              <a:rPr lang="it-IT" sz="1600" dirty="0" smtClean="0">
                <a:sym typeface="Symbol"/>
              </a:rPr>
              <a:t> - il fotone – e.m.</a:t>
            </a:r>
          </a:p>
          <a:p>
            <a:r>
              <a:rPr lang="it-IT" sz="1600" b="1" dirty="0" smtClean="0">
                <a:sym typeface="Symbol"/>
              </a:rPr>
              <a:t>g</a:t>
            </a:r>
            <a:r>
              <a:rPr lang="it-IT" sz="1600" dirty="0" smtClean="0">
                <a:sym typeface="Symbol"/>
              </a:rPr>
              <a:t> -  il gluone – interazione forte</a:t>
            </a:r>
          </a:p>
          <a:p>
            <a:r>
              <a:rPr lang="it-IT" sz="1600" b="1" dirty="0" smtClean="0">
                <a:sym typeface="Symbol"/>
              </a:rPr>
              <a:t>Z, W </a:t>
            </a:r>
            <a:r>
              <a:rPr lang="it-IT" sz="1600" dirty="0" smtClean="0">
                <a:sym typeface="Symbol"/>
              </a:rPr>
              <a:t>-  interazione debole </a:t>
            </a:r>
          </a:p>
          <a:p>
            <a:r>
              <a:rPr lang="it-IT" sz="1600" b="1" dirty="0" smtClean="0">
                <a:sym typeface="Symbol"/>
              </a:rPr>
              <a:t>H</a:t>
            </a:r>
            <a:r>
              <a:rPr lang="it-IT" sz="1600" dirty="0">
                <a:sym typeface="Symbol"/>
              </a:rPr>
              <a:t> </a:t>
            </a:r>
            <a:r>
              <a:rPr lang="it-IT" sz="1600" dirty="0" smtClean="0">
                <a:sym typeface="Symbol"/>
              </a:rPr>
              <a:t>– Higgs – «dà» la massa</a:t>
            </a:r>
            <a:endParaRPr lang="it-IT" sz="1600" dirty="0" smtClean="0"/>
          </a:p>
        </p:txBody>
      </p:sp>
      <p:sp>
        <p:nvSpPr>
          <p:cNvPr id="11" name="CasellaDiTesto 10"/>
          <p:cNvSpPr txBox="1"/>
          <p:nvPr/>
        </p:nvSpPr>
        <p:spPr>
          <a:xfrm>
            <a:off x="560153" y="4556783"/>
            <a:ext cx="4028118" cy="369332"/>
          </a:xfrm>
          <a:prstGeom prst="rect">
            <a:avLst/>
          </a:prstGeom>
          <a:noFill/>
        </p:spPr>
        <p:txBody>
          <a:bodyPr wrap="square" rtlCol="0">
            <a:spAutoFit/>
          </a:bodyPr>
          <a:lstStyle/>
          <a:p>
            <a:r>
              <a:rPr lang="it-IT" dirty="0" smtClean="0"/>
              <a:t>Il «gravitone» non è stato visto…</a:t>
            </a:r>
            <a:endParaRPr lang="en-US" dirty="0"/>
          </a:p>
        </p:txBody>
      </p:sp>
      <p:sp>
        <p:nvSpPr>
          <p:cNvPr id="17" name="CasellaDiTesto 16"/>
          <p:cNvSpPr txBox="1"/>
          <p:nvPr/>
        </p:nvSpPr>
        <p:spPr>
          <a:xfrm>
            <a:off x="0" y="487329"/>
            <a:ext cx="4521387" cy="400110"/>
          </a:xfrm>
          <a:prstGeom prst="rect">
            <a:avLst/>
          </a:prstGeom>
          <a:noFill/>
        </p:spPr>
        <p:txBody>
          <a:bodyPr wrap="square" rtlCol="0">
            <a:spAutoFit/>
          </a:bodyPr>
          <a:lstStyle/>
          <a:p>
            <a:r>
              <a:rPr lang="it-IT" sz="2000" dirty="0" smtClean="0"/>
              <a:t>Il catalogo delle particelle «elementari»…</a:t>
            </a:r>
            <a:endParaRPr lang="en-US" sz="2000" dirty="0"/>
          </a:p>
        </p:txBody>
      </p:sp>
    </p:spTree>
    <p:extLst>
      <p:ext uri="{BB962C8B-B14F-4D97-AF65-F5344CB8AC3E}">
        <p14:creationId xmlns:p14="http://schemas.microsoft.com/office/powerpoint/2010/main" val="8350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p:bldP spid="17" grpId="0"/>
      <p:bldP spid="17"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0"/>
            <a:ext cx="9144000" cy="483518"/>
          </a:xfrm>
          <a:prstGeom prst="rect">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ctrTitle"/>
          </p:nvPr>
        </p:nvSpPr>
        <p:spPr>
          <a:xfrm>
            <a:off x="0" y="918"/>
            <a:ext cx="6012160" cy="410592"/>
          </a:xfrm>
        </p:spPr>
        <p:txBody>
          <a:bodyPr>
            <a:noAutofit/>
          </a:bodyPr>
          <a:lstStyle/>
          <a:p>
            <a:pPr lvl="1" algn="l" rtl="0">
              <a:spcBef>
                <a:spcPct val="0"/>
              </a:spcBef>
            </a:pPr>
            <a:r>
              <a:rPr lang="it-IT" b="1" dirty="0" smtClean="0"/>
              <a:t>Tutte insieme, ma separate</a:t>
            </a:r>
            <a:endParaRPr lang="it-IT" sz="2400" b="1" dirty="0"/>
          </a:p>
        </p:txBody>
      </p:sp>
      <p:sp>
        <p:nvSpPr>
          <p:cNvPr id="7" name="Segnaposto numero diapositiva 6"/>
          <p:cNvSpPr>
            <a:spLocks noGrp="1"/>
          </p:cNvSpPr>
          <p:nvPr>
            <p:ph type="sldNum" sz="quarter" idx="12"/>
          </p:nvPr>
        </p:nvSpPr>
        <p:spPr>
          <a:xfrm>
            <a:off x="8748464" y="4803998"/>
            <a:ext cx="298376" cy="252759"/>
          </a:xfrm>
        </p:spPr>
        <p:txBody>
          <a:bodyPr/>
          <a:lstStyle/>
          <a:p>
            <a:fld id="{2BFC0026-57C0-4FBE-A77A-58B0CFCFBA7E}" type="slidenum">
              <a:rPr lang="it-IT" sz="1000" smtClean="0">
                <a:solidFill>
                  <a:schemeClr val="tx1"/>
                </a:solidFill>
              </a:rPr>
              <a:pPr/>
              <a:t>32</a:t>
            </a:fld>
            <a:endParaRPr lang="it-IT" sz="1000" dirty="0">
              <a:solidFill>
                <a:schemeClr val="tx1"/>
              </a:solidFill>
            </a:endParaRPr>
          </a:p>
        </p:txBody>
      </p:sp>
      <p:sp>
        <p:nvSpPr>
          <p:cNvPr id="8" name="Segnaposto piè di pagina 7"/>
          <p:cNvSpPr>
            <a:spLocks noGrp="1"/>
          </p:cNvSpPr>
          <p:nvPr>
            <p:ph type="ftr" sz="quarter" idx="11"/>
          </p:nvPr>
        </p:nvSpPr>
        <p:spPr>
          <a:xfrm>
            <a:off x="0" y="4869656"/>
            <a:ext cx="3744416" cy="273844"/>
          </a:xfrm>
        </p:spPr>
        <p:txBody>
          <a:bodyPr/>
          <a:lstStyle/>
          <a:p>
            <a:pPr algn="l"/>
            <a:r>
              <a:rPr lang="it-IT" sz="1000" dirty="0" smtClean="0">
                <a:solidFill>
                  <a:schemeClr val="tx1"/>
                </a:solidFill>
              </a:rPr>
              <a:t>Relatività &amp; Meccanica Quantistica - Carlo Cosmelli</a:t>
            </a:r>
            <a:endParaRPr lang="it-IT" sz="1000" dirty="0">
              <a:solidFill>
                <a:schemeClr val="tx1"/>
              </a:solidFill>
            </a:endParaRPr>
          </a:p>
        </p:txBody>
      </p:sp>
      <p:pic>
        <p:nvPicPr>
          <p:cNvPr id="6" name="Picture 3" descr="D:\Didattica\Coursera\Poster Philadelphia\logo RQM 4.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15942" y="0"/>
            <a:ext cx="2128058" cy="120950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179512" y="625349"/>
            <a:ext cx="4752528" cy="338554"/>
          </a:xfrm>
          <a:prstGeom prst="rect">
            <a:avLst/>
          </a:prstGeom>
          <a:noFill/>
        </p:spPr>
        <p:txBody>
          <a:bodyPr wrap="square" rtlCol="0">
            <a:spAutoFit/>
          </a:bodyPr>
          <a:lstStyle/>
          <a:p>
            <a:r>
              <a:rPr lang="it-IT" sz="1600" dirty="0" smtClean="0"/>
              <a:t>Il Big Bang – L’evoluzione del nostro Universo</a:t>
            </a:r>
            <a:endParaRPr lang="en-US" sz="1600" dirty="0"/>
          </a:p>
        </p:txBody>
      </p:sp>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752" y="483518"/>
            <a:ext cx="6912078" cy="4392487"/>
          </a:xfrm>
          <a:prstGeom prst="rect">
            <a:avLst/>
          </a:prstGeom>
        </p:spPr>
      </p:pic>
      <p:pic>
        <p:nvPicPr>
          <p:cNvPr id="14" name="Immagin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703697"/>
            <a:ext cx="7884369" cy="4404623"/>
          </a:xfrm>
          <a:prstGeom prst="rect">
            <a:avLst/>
          </a:prstGeom>
        </p:spPr>
      </p:pic>
    </p:spTree>
    <p:extLst>
      <p:ext uri="{BB962C8B-B14F-4D97-AF65-F5344CB8AC3E}">
        <p14:creationId xmlns:p14="http://schemas.microsoft.com/office/powerpoint/2010/main" val="393189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0"/>
            <a:ext cx="9144000" cy="483518"/>
          </a:xfrm>
          <a:prstGeom prst="rect">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ctrTitle"/>
          </p:nvPr>
        </p:nvSpPr>
        <p:spPr>
          <a:xfrm>
            <a:off x="0" y="36463"/>
            <a:ext cx="6588224" cy="410592"/>
          </a:xfrm>
        </p:spPr>
        <p:txBody>
          <a:bodyPr>
            <a:noAutofit/>
          </a:bodyPr>
          <a:lstStyle/>
          <a:p>
            <a:pPr lvl="1" algn="l" rtl="0">
              <a:spcBef>
                <a:spcPct val="0"/>
              </a:spcBef>
            </a:pPr>
            <a:r>
              <a:rPr lang="it-IT" sz="2400" b="1" dirty="0" smtClean="0"/>
              <a:t>Conclusione</a:t>
            </a:r>
            <a:endParaRPr lang="it-IT" sz="2400" b="1" dirty="0"/>
          </a:p>
        </p:txBody>
      </p:sp>
      <p:sp>
        <p:nvSpPr>
          <p:cNvPr id="7" name="Segnaposto numero diapositiva 6"/>
          <p:cNvSpPr>
            <a:spLocks noGrp="1"/>
          </p:cNvSpPr>
          <p:nvPr>
            <p:ph type="sldNum" sz="quarter" idx="12"/>
          </p:nvPr>
        </p:nvSpPr>
        <p:spPr>
          <a:xfrm>
            <a:off x="8748464" y="4803998"/>
            <a:ext cx="298376" cy="252759"/>
          </a:xfrm>
        </p:spPr>
        <p:txBody>
          <a:bodyPr/>
          <a:lstStyle/>
          <a:p>
            <a:fld id="{2BFC0026-57C0-4FBE-A77A-58B0CFCFBA7E}" type="slidenum">
              <a:rPr lang="it-IT" sz="1000" smtClean="0">
                <a:solidFill>
                  <a:schemeClr val="tx1"/>
                </a:solidFill>
              </a:rPr>
              <a:pPr/>
              <a:t>33</a:t>
            </a:fld>
            <a:endParaRPr lang="it-IT" sz="1000" dirty="0">
              <a:solidFill>
                <a:schemeClr val="tx1"/>
              </a:solidFill>
            </a:endParaRPr>
          </a:p>
        </p:txBody>
      </p:sp>
      <p:sp>
        <p:nvSpPr>
          <p:cNvPr id="8" name="Segnaposto piè di pagina 7"/>
          <p:cNvSpPr>
            <a:spLocks noGrp="1"/>
          </p:cNvSpPr>
          <p:nvPr>
            <p:ph type="ftr" sz="quarter" idx="11"/>
          </p:nvPr>
        </p:nvSpPr>
        <p:spPr>
          <a:xfrm>
            <a:off x="35496" y="4803998"/>
            <a:ext cx="3744416" cy="273844"/>
          </a:xfrm>
        </p:spPr>
        <p:txBody>
          <a:bodyPr/>
          <a:lstStyle/>
          <a:p>
            <a:pPr algn="l"/>
            <a:r>
              <a:rPr lang="it-IT" sz="1000" dirty="0" smtClean="0">
                <a:solidFill>
                  <a:schemeClr val="tx1"/>
                </a:solidFill>
              </a:rPr>
              <a:t>Relatività &amp; Meccanica Quantistica - Carlo Cosmelli</a:t>
            </a:r>
            <a:endParaRPr lang="it-IT" sz="1000" dirty="0">
              <a:solidFill>
                <a:schemeClr val="tx1"/>
              </a:solidFill>
            </a:endParaRPr>
          </a:p>
        </p:txBody>
      </p:sp>
      <p:pic>
        <p:nvPicPr>
          <p:cNvPr id="6" name="Picture 3" descr="D:\Didattica\Coursera\Poster Philadelphia\logo RQM 4.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15942" y="0"/>
            <a:ext cx="2128058" cy="120950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6" name="Rettangolo 65"/>
          <p:cNvSpPr/>
          <p:nvPr/>
        </p:nvSpPr>
        <p:spPr>
          <a:xfrm>
            <a:off x="175182" y="2603151"/>
            <a:ext cx="6840760" cy="923330"/>
          </a:xfrm>
          <a:prstGeom prst="rect">
            <a:avLst/>
          </a:prstGeom>
        </p:spPr>
        <p:txBody>
          <a:bodyPr wrap="square">
            <a:spAutoFit/>
          </a:bodyPr>
          <a:lstStyle/>
          <a:p>
            <a:pPr marL="360000" lvl="2">
              <a:spcBef>
                <a:spcPts val="500"/>
              </a:spcBef>
              <a:buClr>
                <a:srgbClr val="C00000"/>
              </a:buClr>
              <a:buSzPct val="80000"/>
            </a:pPr>
            <a:r>
              <a:rPr lang="it-IT" dirty="0" smtClean="0"/>
              <a:t>E continueremo a cercare di capirle, qualche volta scoprendo qualcosa di utile a tutta l’umanità, ma sempre spinti da quello che dice Galileo in «Vita di Galileo» di B. Brecht:</a:t>
            </a:r>
          </a:p>
        </p:txBody>
      </p:sp>
      <p:sp>
        <p:nvSpPr>
          <p:cNvPr id="10" name="Rettangolo 9"/>
          <p:cNvSpPr/>
          <p:nvPr/>
        </p:nvSpPr>
        <p:spPr>
          <a:xfrm>
            <a:off x="2019908" y="3579862"/>
            <a:ext cx="3015952" cy="461665"/>
          </a:xfrm>
          <a:prstGeom prst="rect">
            <a:avLst/>
          </a:prstGeom>
        </p:spPr>
        <p:txBody>
          <a:bodyPr wrap="square">
            <a:spAutoFit/>
          </a:bodyPr>
          <a:lstStyle/>
          <a:p>
            <a:pPr marL="360000" lvl="2">
              <a:spcBef>
                <a:spcPts val="500"/>
              </a:spcBef>
              <a:buClr>
                <a:srgbClr val="C00000"/>
              </a:buClr>
              <a:buSzPct val="80000"/>
            </a:pPr>
            <a:r>
              <a:rPr lang="it-IT" sz="2400" b="1" dirty="0" smtClean="0"/>
              <a:t>« Io devo sapere» </a:t>
            </a:r>
          </a:p>
        </p:txBody>
      </p:sp>
      <p:sp>
        <p:nvSpPr>
          <p:cNvPr id="3" name="Rettangolo 2"/>
          <p:cNvSpPr/>
          <p:nvPr/>
        </p:nvSpPr>
        <p:spPr>
          <a:xfrm>
            <a:off x="611560" y="839654"/>
            <a:ext cx="3318024" cy="369332"/>
          </a:xfrm>
          <a:prstGeom prst="rect">
            <a:avLst/>
          </a:prstGeom>
        </p:spPr>
        <p:txBody>
          <a:bodyPr wrap="none">
            <a:spAutoFit/>
          </a:bodyPr>
          <a:lstStyle/>
          <a:p>
            <a:pPr marL="0" lvl="2">
              <a:spcBef>
                <a:spcPts val="500"/>
              </a:spcBef>
              <a:buClr>
                <a:srgbClr val="C00000"/>
              </a:buClr>
              <a:buSzPct val="80000"/>
            </a:pPr>
            <a:r>
              <a:rPr lang="it-IT" dirty="0"/>
              <a:t>Non può esserci una conclusione.</a:t>
            </a:r>
          </a:p>
        </p:txBody>
      </p:sp>
      <p:sp>
        <p:nvSpPr>
          <p:cNvPr id="4" name="Rettangolo 3"/>
          <p:cNvSpPr/>
          <p:nvPr/>
        </p:nvSpPr>
        <p:spPr>
          <a:xfrm>
            <a:off x="629112" y="1226627"/>
            <a:ext cx="4572000" cy="923330"/>
          </a:xfrm>
          <a:prstGeom prst="rect">
            <a:avLst/>
          </a:prstGeom>
        </p:spPr>
        <p:txBody>
          <a:bodyPr>
            <a:spAutoFit/>
          </a:bodyPr>
          <a:lstStyle/>
          <a:p>
            <a:pPr marL="0" lvl="2">
              <a:spcBef>
                <a:spcPts val="500"/>
              </a:spcBef>
              <a:buClr>
                <a:srgbClr val="C00000"/>
              </a:buClr>
              <a:buSzPct val="80000"/>
            </a:pPr>
            <a:r>
              <a:rPr lang="it-IT" dirty="0"/>
              <a:t>Abbiamo capito una grossa parte di come funziona il nostro mondo, ma ancora non sappiamo tante, troppe cose.</a:t>
            </a:r>
          </a:p>
        </p:txBody>
      </p:sp>
      <p:sp>
        <p:nvSpPr>
          <p:cNvPr id="5" name="Avanti o successivo 4">
            <a:hlinkClick r:id="rId4" action="ppaction://hlinksldjump" highlightClick="1"/>
          </p:cNvPr>
          <p:cNvSpPr/>
          <p:nvPr/>
        </p:nvSpPr>
        <p:spPr>
          <a:xfrm>
            <a:off x="3360873" y="2149956"/>
            <a:ext cx="334022" cy="349785"/>
          </a:xfrm>
          <a:prstGeom prst="actionButtonForwardNex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ella a 5 punte 10"/>
          <p:cNvSpPr/>
          <p:nvPr/>
        </p:nvSpPr>
        <p:spPr>
          <a:xfrm>
            <a:off x="3851920" y="4731990"/>
            <a:ext cx="288032" cy="288032"/>
          </a:xfrm>
          <a:prstGeom prst="star5">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973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uild="p" bldLvl="3"/>
      <p:bldP spid="10" grpId="0"/>
      <p:bldP spid="3" grpId="0"/>
      <p:bldP spid="4" grpId="0"/>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0"/>
            <a:ext cx="9144000" cy="483518"/>
          </a:xfrm>
          <a:prstGeom prst="rect">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Segnaposto numero diapositiva 6"/>
          <p:cNvSpPr>
            <a:spLocks noGrp="1"/>
          </p:cNvSpPr>
          <p:nvPr>
            <p:ph type="sldNum" sz="quarter" idx="12"/>
          </p:nvPr>
        </p:nvSpPr>
        <p:spPr>
          <a:xfrm>
            <a:off x="8748464" y="4803998"/>
            <a:ext cx="298376" cy="252759"/>
          </a:xfrm>
        </p:spPr>
        <p:txBody>
          <a:bodyPr/>
          <a:lstStyle/>
          <a:p>
            <a:fld id="{2BFC0026-57C0-4FBE-A77A-58B0CFCFBA7E}" type="slidenum">
              <a:rPr lang="it-IT" sz="1000" smtClean="0">
                <a:solidFill>
                  <a:schemeClr val="tx1"/>
                </a:solidFill>
              </a:rPr>
              <a:pPr/>
              <a:t>34</a:t>
            </a:fld>
            <a:endParaRPr lang="it-IT" sz="1000" dirty="0">
              <a:solidFill>
                <a:schemeClr val="tx1"/>
              </a:solidFill>
            </a:endParaRPr>
          </a:p>
        </p:txBody>
      </p:sp>
      <p:sp>
        <p:nvSpPr>
          <p:cNvPr id="8" name="Segnaposto piè di pagina 7"/>
          <p:cNvSpPr>
            <a:spLocks noGrp="1"/>
          </p:cNvSpPr>
          <p:nvPr>
            <p:ph type="ftr" sz="quarter" idx="11"/>
          </p:nvPr>
        </p:nvSpPr>
        <p:spPr>
          <a:xfrm>
            <a:off x="35496" y="4803998"/>
            <a:ext cx="3744416" cy="273844"/>
          </a:xfrm>
        </p:spPr>
        <p:txBody>
          <a:bodyPr/>
          <a:lstStyle/>
          <a:p>
            <a:pPr algn="l"/>
            <a:r>
              <a:rPr lang="it-IT" sz="1000" dirty="0" smtClean="0">
                <a:solidFill>
                  <a:schemeClr val="tx1"/>
                </a:solidFill>
              </a:rPr>
              <a:t>Relatività &amp; Meccanica Quantistica - Carlo Cosmelli</a:t>
            </a:r>
            <a:endParaRPr lang="it-IT" sz="1000" dirty="0">
              <a:solidFill>
                <a:schemeClr val="tx1"/>
              </a:solidFill>
            </a:endParaRPr>
          </a:p>
        </p:txBody>
      </p:sp>
      <p:pic>
        <p:nvPicPr>
          <p:cNvPr id="6" name="Picture 3" descr="D:\Didattica\Coursera\Poster Philadelphia\logo RQM 4.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15942" y="0"/>
            <a:ext cx="2128058" cy="120950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4" descr="Shanghai Transrapid Magle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634724"/>
            <a:ext cx="5366631" cy="4025257"/>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5"/>
          <p:cNvSpPr txBox="1">
            <a:spLocks noGrp="1" noChangeArrowheads="1"/>
          </p:cNvSpPr>
          <p:nvPr>
            <p:ph type="ctrTitle"/>
          </p:nvPr>
        </p:nvSpPr>
        <p:spPr bwMode="auto">
          <a:xfrm>
            <a:off x="0" y="36513"/>
            <a:ext cx="6588125" cy="411162"/>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rIns="0">
            <a:spAutoFit/>
          </a:bodyPr>
          <a:lstStyle/>
          <a:p>
            <a:r>
              <a:rPr lang="it-IT" sz="2400" b="1" dirty="0"/>
              <a:t>Shanghai  -  MAGLEV   Train (Germany)</a:t>
            </a:r>
          </a:p>
        </p:txBody>
      </p:sp>
    </p:spTree>
    <p:extLst>
      <p:ext uri="{BB962C8B-B14F-4D97-AF65-F5344CB8AC3E}">
        <p14:creationId xmlns:p14="http://schemas.microsoft.com/office/powerpoint/2010/main" val="14280783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0"/>
            <a:ext cx="9144000" cy="483518"/>
          </a:xfrm>
          <a:prstGeom prst="rect">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Segnaposto numero diapositiva 6"/>
          <p:cNvSpPr>
            <a:spLocks noGrp="1"/>
          </p:cNvSpPr>
          <p:nvPr>
            <p:ph type="sldNum" sz="quarter" idx="12"/>
          </p:nvPr>
        </p:nvSpPr>
        <p:spPr>
          <a:xfrm>
            <a:off x="8532440" y="4803998"/>
            <a:ext cx="514400" cy="252759"/>
          </a:xfrm>
        </p:spPr>
        <p:txBody>
          <a:bodyPr/>
          <a:lstStyle/>
          <a:p>
            <a:fld id="{2BFC0026-57C0-4FBE-A77A-58B0CFCFBA7E}" type="slidenum">
              <a:rPr lang="it-IT" sz="1000" smtClean="0">
                <a:solidFill>
                  <a:schemeClr val="tx1"/>
                </a:solidFill>
              </a:rPr>
              <a:pPr/>
              <a:t>35</a:t>
            </a:fld>
            <a:endParaRPr lang="it-IT" sz="1000" dirty="0">
              <a:solidFill>
                <a:schemeClr val="tx1"/>
              </a:solidFill>
            </a:endParaRPr>
          </a:p>
        </p:txBody>
      </p:sp>
      <p:sp>
        <p:nvSpPr>
          <p:cNvPr id="8" name="Segnaposto piè di pagina 7"/>
          <p:cNvSpPr>
            <a:spLocks noGrp="1"/>
          </p:cNvSpPr>
          <p:nvPr>
            <p:ph type="ftr" sz="quarter" idx="11"/>
          </p:nvPr>
        </p:nvSpPr>
        <p:spPr>
          <a:xfrm>
            <a:off x="35496" y="4803998"/>
            <a:ext cx="3744416" cy="273844"/>
          </a:xfrm>
        </p:spPr>
        <p:txBody>
          <a:bodyPr/>
          <a:lstStyle/>
          <a:p>
            <a:pPr algn="l"/>
            <a:r>
              <a:rPr lang="it-IT" sz="1000" dirty="0" smtClean="0">
                <a:solidFill>
                  <a:schemeClr val="tx1"/>
                </a:solidFill>
              </a:rPr>
              <a:t>Relatività &amp; Meccanica Quantistica - Carlo Cosmelli</a:t>
            </a:r>
            <a:endParaRPr lang="it-IT" sz="1000" dirty="0">
              <a:solidFill>
                <a:schemeClr val="tx1"/>
              </a:solidFill>
            </a:endParaRPr>
          </a:p>
        </p:txBody>
      </p:sp>
      <p:pic>
        <p:nvPicPr>
          <p:cNvPr id="6" name="Picture 3" descr="D:\Didattica\Coursera\Poster Philadelphia\logo RQM 4.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15942" y="549102"/>
            <a:ext cx="2128058" cy="120950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Text Box 5"/>
          <p:cNvSpPr txBox="1">
            <a:spLocks noGrp="1" noChangeArrowheads="1"/>
          </p:cNvSpPr>
          <p:nvPr>
            <p:ph type="ctrTitle"/>
          </p:nvPr>
        </p:nvSpPr>
        <p:spPr bwMode="auto">
          <a:xfrm>
            <a:off x="142631" y="41704"/>
            <a:ext cx="7456208" cy="40011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rIns="0">
            <a:spAutoFit/>
          </a:bodyPr>
          <a:lstStyle/>
          <a:p>
            <a:r>
              <a:rPr lang="it-IT" sz="2000" b="1" dirty="0" smtClean="0"/>
              <a:t>L’effetto tunnel nei superconduttori – 1908, 1956, 1969, 1970, 1980…  </a:t>
            </a:r>
            <a:endParaRPr lang="it-IT" sz="2000" b="1" dirty="0"/>
          </a:p>
        </p:txBody>
      </p:sp>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631" y="751116"/>
            <a:ext cx="4028802" cy="3326887"/>
          </a:xfrm>
          <a:prstGeom prst="rect">
            <a:avLst/>
          </a:prstGeom>
        </p:spPr>
      </p:pic>
      <p:pic>
        <p:nvPicPr>
          <p:cNvPr id="3" name="Immagin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626" y="751116"/>
            <a:ext cx="2758811" cy="3716732"/>
          </a:xfrm>
          <a:prstGeom prst="rect">
            <a:avLst/>
          </a:prstGeom>
        </p:spPr>
      </p:pic>
      <p:pic>
        <p:nvPicPr>
          <p:cNvPr id="4" name="Immagin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848" y="573373"/>
            <a:ext cx="5661177" cy="4158639"/>
          </a:xfrm>
          <a:prstGeom prst="rect">
            <a:avLst/>
          </a:prstGeom>
        </p:spPr>
      </p:pic>
    </p:spTree>
    <p:extLst>
      <p:ext uri="{BB962C8B-B14F-4D97-AF65-F5344CB8AC3E}">
        <p14:creationId xmlns:p14="http://schemas.microsoft.com/office/powerpoint/2010/main" val="309180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08" y="-164554"/>
            <a:ext cx="3766189" cy="4122408"/>
          </a:xfrm>
          <a:prstGeom prst="rect">
            <a:avLst/>
          </a:prstGeom>
        </p:spPr>
      </p:pic>
      <p:sp>
        <p:nvSpPr>
          <p:cNvPr id="9" name="Rettangolo 8"/>
          <p:cNvSpPr/>
          <p:nvPr/>
        </p:nvSpPr>
        <p:spPr>
          <a:xfrm>
            <a:off x="0" y="0"/>
            <a:ext cx="9144000" cy="4835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Segnaposto numero diapositiva 6"/>
          <p:cNvSpPr>
            <a:spLocks noGrp="1"/>
          </p:cNvSpPr>
          <p:nvPr>
            <p:ph type="sldNum" sz="quarter" idx="12"/>
          </p:nvPr>
        </p:nvSpPr>
        <p:spPr>
          <a:xfrm>
            <a:off x="8532440" y="4803998"/>
            <a:ext cx="514400" cy="252759"/>
          </a:xfrm>
        </p:spPr>
        <p:txBody>
          <a:bodyPr/>
          <a:lstStyle/>
          <a:p>
            <a:fld id="{2BFC0026-57C0-4FBE-A77A-58B0CFCFBA7E}" type="slidenum">
              <a:rPr lang="it-IT" sz="1000" smtClean="0">
                <a:solidFill>
                  <a:schemeClr val="tx1"/>
                </a:solidFill>
              </a:rPr>
              <a:pPr/>
              <a:t>36</a:t>
            </a:fld>
            <a:endParaRPr lang="it-IT" sz="1000" dirty="0">
              <a:solidFill>
                <a:schemeClr val="tx1"/>
              </a:solidFill>
            </a:endParaRPr>
          </a:p>
        </p:txBody>
      </p:sp>
      <p:sp>
        <p:nvSpPr>
          <p:cNvPr id="8" name="Segnaposto piè di pagina 7"/>
          <p:cNvSpPr>
            <a:spLocks noGrp="1"/>
          </p:cNvSpPr>
          <p:nvPr>
            <p:ph type="ftr" sz="quarter" idx="11"/>
          </p:nvPr>
        </p:nvSpPr>
        <p:spPr>
          <a:xfrm>
            <a:off x="35496" y="4803998"/>
            <a:ext cx="3744416" cy="273844"/>
          </a:xfrm>
        </p:spPr>
        <p:txBody>
          <a:bodyPr/>
          <a:lstStyle/>
          <a:p>
            <a:pPr algn="l"/>
            <a:r>
              <a:rPr lang="it-IT" sz="1000" dirty="0" smtClean="0">
                <a:solidFill>
                  <a:schemeClr val="tx1"/>
                </a:solidFill>
              </a:rPr>
              <a:t>Relatività &amp; Meccanica Quantistica - Carlo Cosmelli</a:t>
            </a:r>
            <a:endParaRPr lang="it-IT" sz="1000" dirty="0">
              <a:solidFill>
                <a:schemeClr val="tx1"/>
              </a:solidFill>
            </a:endParaRPr>
          </a:p>
        </p:txBody>
      </p:sp>
      <p:pic>
        <p:nvPicPr>
          <p:cNvPr id="6" name="Picture 3" descr="D:\Didattica\Coursera\Poster Philadelphia\logo RQM 4.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015942" y="0"/>
            <a:ext cx="2128058" cy="120950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Text Box 5"/>
          <p:cNvSpPr txBox="1">
            <a:spLocks noGrp="1" noChangeArrowheads="1"/>
          </p:cNvSpPr>
          <p:nvPr>
            <p:ph type="ctrTitle"/>
          </p:nvPr>
        </p:nvSpPr>
        <p:spPr bwMode="auto">
          <a:xfrm>
            <a:off x="3440599" y="0"/>
            <a:ext cx="3151505" cy="46166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rIns="0">
            <a:spAutoFit/>
          </a:bodyPr>
          <a:lstStyle/>
          <a:p>
            <a:r>
              <a:rPr lang="it-IT" sz="2400" b="1" dirty="0" smtClean="0">
                <a:solidFill>
                  <a:schemeClr val="bg1"/>
                </a:solidFill>
              </a:rPr>
              <a:t>La materia nell’universo</a:t>
            </a:r>
            <a:endParaRPr lang="it-IT" sz="2400" b="1" dirty="0">
              <a:solidFill>
                <a:schemeClr val="bg1"/>
              </a:solidFill>
            </a:endParaRPr>
          </a:p>
        </p:txBody>
      </p:sp>
      <p:pic>
        <p:nvPicPr>
          <p:cNvPr id="10" name="Immagin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0616" y="1404620"/>
            <a:ext cx="4468862" cy="3025707"/>
          </a:xfrm>
          <a:prstGeom prst="rect">
            <a:avLst/>
          </a:prstGeom>
        </p:spPr>
      </p:pic>
      <p:sp>
        <p:nvSpPr>
          <p:cNvPr id="11" name="Avanti o successivo 10">
            <a:hlinkClick r:id="rId6" action="ppaction://hlinksldjump" highlightClick="1"/>
          </p:cNvPr>
          <p:cNvSpPr/>
          <p:nvPr/>
        </p:nvSpPr>
        <p:spPr>
          <a:xfrm>
            <a:off x="2987824" y="4659982"/>
            <a:ext cx="434231" cy="414882"/>
          </a:xfrm>
          <a:prstGeom prst="actionButtonForwardNext">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2844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0"/>
            <a:ext cx="9144000" cy="483518"/>
          </a:xfrm>
          <a:prstGeom prst="rect">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ctrTitle"/>
          </p:nvPr>
        </p:nvSpPr>
        <p:spPr>
          <a:xfrm>
            <a:off x="0" y="918"/>
            <a:ext cx="5076056" cy="410592"/>
          </a:xfrm>
        </p:spPr>
        <p:txBody>
          <a:bodyPr>
            <a:noAutofit/>
          </a:bodyPr>
          <a:lstStyle/>
          <a:p>
            <a:pPr algn="l"/>
            <a:r>
              <a:rPr lang="it-IT" sz="2000" b="1" dirty="0" smtClean="0"/>
              <a:t>La proposta di Bell – 1964   2</a:t>
            </a:r>
            <a:endParaRPr lang="it-IT" sz="2400" b="1" dirty="0"/>
          </a:p>
        </p:txBody>
      </p:sp>
      <p:sp>
        <p:nvSpPr>
          <p:cNvPr id="7" name="Segnaposto numero diapositiva 6"/>
          <p:cNvSpPr>
            <a:spLocks noGrp="1"/>
          </p:cNvSpPr>
          <p:nvPr>
            <p:ph type="sldNum" sz="quarter" idx="12"/>
          </p:nvPr>
        </p:nvSpPr>
        <p:spPr>
          <a:xfrm>
            <a:off x="8748464" y="4803998"/>
            <a:ext cx="298376" cy="252759"/>
          </a:xfrm>
        </p:spPr>
        <p:txBody>
          <a:bodyPr/>
          <a:lstStyle/>
          <a:p>
            <a:fld id="{2BFC0026-57C0-4FBE-A77A-58B0CFCFBA7E}" type="slidenum">
              <a:rPr lang="it-IT" sz="1000" smtClean="0">
                <a:solidFill>
                  <a:schemeClr val="tx1"/>
                </a:solidFill>
              </a:rPr>
              <a:pPr/>
              <a:t>4</a:t>
            </a:fld>
            <a:endParaRPr lang="it-IT" sz="1000" dirty="0">
              <a:solidFill>
                <a:schemeClr val="tx1"/>
              </a:solidFill>
            </a:endParaRPr>
          </a:p>
        </p:txBody>
      </p:sp>
      <p:sp>
        <p:nvSpPr>
          <p:cNvPr id="8" name="Segnaposto piè di pagina 7"/>
          <p:cNvSpPr>
            <a:spLocks noGrp="1"/>
          </p:cNvSpPr>
          <p:nvPr>
            <p:ph type="ftr" sz="quarter" idx="11"/>
          </p:nvPr>
        </p:nvSpPr>
        <p:spPr>
          <a:xfrm>
            <a:off x="35496" y="4803998"/>
            <a:ext cx="3744416" cy="273844"/>
          </a:xfrm>
        </p:spPr>
        <p:txBody>
          <a:bodyPr/>
          <a:lstStyle/>
          <a:p>
            <a:pPr algn="l"/>
            <a:r>
              <a:rPr lang="it-IT" sz="1000" dirty="0" smtClean="0">
                <a:solidFill>
                  <a:schemeClr val="tx1"/>
                </a:solidFill>
              </a:rPr>
              <a:t>Relatività &amp; Meccanica Quantistica - Carlo Cosmelli</a:t>
            </a:r>
            <a:endParaRPr lang="it-IT" sz="1000" dirty="0">
              <a:solidFill>
                <a:schemeClr val="tx1"/>
              </a:solidFill>
            </a:endParaRPr>
          </a:p>
        </p:txBody>
      </p:sp>
      <p:pic>
        <p:nvPicPr>
          <p:cNvPr id="6" name="Picture 3" descr="D:\Didattica\Coursera\Poster Philadelphia\logo RQM 4.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15942" y="2900"/>
            <a:ext cx="2128058" cy="120950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267809" y="3684969"/>
            <a:ext cx="6364560" cy="830997"/>
          </a:xfrm>
          <a:prstGeom prst="rect">
            <a:avLst/>
          </a:prstGeom>
          <a:noFill/>
        </p:spPr>
        <p:txBody>
          <a:bodyPr wrap="square" rtlCol="0">
            <a:spAutoFit/>
          </a:bodyPr>
          <a:lstStyle/>
          <a:p>
            <a:r>
              <a:rPr lang="it-IT" sz="1600" dirty="0" smtClean="0"/>
              <a:t>La differenza con l’esperimento EPR è che Bell cambia le direzioni di polarizzazione dei due polarizzatori uno rispetto all’altro…e calcola cosa succede (meglio: le probabilità di quello che potrebbe succedere).</a:t>
            </a:r>
            <a:endParaRPr lang="en-US" sz="1600" dirty="0"/>
          </a:p>
        </p:txBody>
      </p:sp>
      <p:grpSp>
        <p:nvGrpSpPr>
          <p:cNvPr id="17" name="Gruppo 16"/>
          <p:cNvGrpSpPr/>
          <p:nvPr/>
        </p:nvGrpSpPr>
        <p:grpSpPr>
          <a:xfrm>
            <a:off x="392681" y="2508911"/>
            <a:ext cx="5614904" cy="998999"/>
            <a:chOff x="833076" y="2783710"/>
            <a:chExt cx="5614904" cy="998999"/>
          </a:xfrm>
        </p:grpSpPr>
        <p:grpSp>
          <p:nvGrpSpPr>
            <p:cNvPr id="12" name="Gruppo 11"/>
            <p:cNvGrpSpPr/>
            <p:nvPr/>
          </p:nvGrpSpPr>
          <p:grpSpPr>
            <a:xfrm>
              <a:off x="833076" y="3029773"/>
              <a:ext cx="5614904" cy="499666"/>
              <a:chOff x="833076" y="2453709"/>
              <a:chExt cx="5614904" cy="499666"/>
            </a:xfrm>
          </p:grpSpPr>
          <p:grpSp>
            <p:nvGrpSpPr>
              <p:cNvPr id="5" name="Gruppo 4"/>
              <p:cNvGrpSpPr/>
              <p:nvPr/>
            </p:nvGrpSpPr>
            <p:grpSpPr>
              <a:xfrm>
                <a:off x="2273464" y="2453709"/>
                <a:ext cx="2640569" cy="499666"/>
                <a:chOff x="2273464" y="2453709"/>
                <a:chExt cx="2640569" cy="499666"/>
              </a:xfrm>
            </p:grpSpPr>
            <p:sp>
              <p:nvSpPr>
                <p:cNvPr id="42" name="CasellaDiTesto 41"/>
                <p:cNvSpPr txBox="1"/>
                <p:nvPr/>
              </p:nvSpPr>
              <p:spPr>
                <a:xfrm>
                  <a:off x="2273464" y="2453709"/>
                  <a:ext cx="347591" cy="307777"/>
                </a:xfrm>
                <a:prstGeom prst="rect">
                  <a:avLst/>
                </a:prstGeom>
                <a:noFill/>
              </p:spPr>
              <p:txBody>
                <a:bodyPr wrap="square" rtlCol="0">
                  <a:spAutoFit/>
                </a:bodyPr>
                <a:lstStyle/>
                <a:p>
                  <a:r>
                    <a:rPr lang="it-IT" sz="1400" dirty="0"/>
                    <a:t>B</a:t>
                  </a:r>
                  <a:endParaRPr lang="en-US" sz="1400" dirty="0"/>
                </a:p>
              </p:txBody>
            </p:sp>
            <p:grpSp>
              <p:nvGrpSpPr>
                <p:cNvPr id="18" name="Gruppo 17"/>
                <p:cNvGrpSpPr/>
                <p:nvPr/>
              </p:nvGrpSpPr>
              <p:grpSpPr>
                <a:xfrm>
                  <a:off x="2346378" y="2457875"/>
                  <a:ext cx="2567655" cy="495500"/>
                  <a:chOff x="2580598" y="2039057"/>
                  <a:chExt cx="2567655" cy="495500"/>
                </a:xfrm>
              </p:grpSpPr>
              <p:grpSp>
                <p:nvGrpSpPr>
                  <p:cNvPr id="25" name="Gruppo 24"/>
                  <p:cNvGrpSpPr/>
                  <p:nvPr/>
                </p:nvGrpSpPr>
                <p:grpSpPr>
                  <a:xfrm>
                    <a:off x="2580598" y="2089180"/>
                    <a:ext cx="2446329" cy="445377"/>
                    <a:chOff x="2521746" y="4085998"/>
                    <a:chExt cx="1622500" cy="445377"/>
                  </a:xfrm>
                </p:grpSpPr>
                <p:grpSp>
                  <p:nvGrpSpPr>
                    <p:cNvPr id="28" name="Gruppo 27"/>
                    <p:cNvGrpSpPr/>
                    <p:nvPr/>
                  </p:nvGrpSpPr>
                  <p:grpSpPr>
                    <a:xfrm>
                      <a:off x="2521746" y="4187441"/>
                      <a:ext cx="1619384" cy="343934"/>
                      <a:chOff x="2567703" y="1696435"/>
                      <a:chExt cx="1619384" cy="343934"/>
                    </a:xfrm>
                  </p:grpSpPr>
                  <p:grpSp>
                    <p:nvGrpSpPr>
                      <p:cNvPr id="31" name="Gruppo 30"/>
                      <p:cNvGrpSpPr/>
                      <p:nvPr/>
                    </p:nvGrpSpPr>
                    <p:grpSpPr>
                      <a:xfrm>
                        <a:off x="2567703" y="1696435"/>
                        <a:ext cx="1619384" cy="335521"/>
                        <a:chOff x="2655675" y="2020205"/>
                        <a:chExt cx="1619384" cy="335521"/>
                      </a:xfrm>
                    </p:grpSpPr>
                    <p:sp>
                      <p:nvSpPr>
                        <p:cNvPr id="33" name="Cubo 32"/>
                        <p:cNvSpPr/>
                        <p:nvPr/>
                      </p:nvSpPr>
                      <p:spPr>
                        <a:xfrm>
                          <a:off x="3292291" y="2020205"/>
                          <a:ext cx="359224" cy="33552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Connettore 2 33"/>
                        <p:cNvCxnSpPr/>
                        <p:nvPr/>
                      </p:nvCxnSpPr>
                      <p:spPr>
                        <a:xfrm>
                          <a:off x="3707904" y="2187965"/>
                          <a:ext cx="477532" cy="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Connettore 2 34"/>
                        <p:cNvCxnSpPr/>
                        <p:nvPr/>
                      </p:nvCxnSpPr>
                      <p:spPr>
                        <a:xfrm rot="10800000">
                          <a:off x="2756421" y="2188752"/>
                          <a:ext cx="477532" cy="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36" name="Ovale 35"/>
                        <p:cNvSpPr/>
                        <p:nvPr/>
                      </p:nvSpPr>
                      <p:spPr>
                        <a:xfrm>
                          <a:off x="4179553" y="2112537"/>
                          <a:ext cx="95506" cy="144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e 36"/>
                        <p:cNvSpPr/>
                        <p:nvPr/>
                      </p:nvSpPr>
                      <p:spPr>
                        <a:xfrm>
                          <a:off x="2655675" y="2125599"/>
                          <a:ext cx="95506" cy="14400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CasellaDiTesto 31"/>
                      <p:cNvSpPr txBox="1"/>
                      <p:nvPr/>
                    </p:nvSpPr>
                    <p:spPr>
                      <a:xfrm>
                        <a:off x="3241357" y="1732592"/>
                        <a:ext cx="312812" cy="307777"/>
                      </a:xfrm>
                      <a:prstGeom prst="rect">
                        <a:avLst/>
                      </a:prstGeom>
                      <a:noFill/>
                    </p:spPr>
                    <p:txBody>
                      <a:bodyPr wrap="square" rtlCol="0">
                        <a:spAutoFit/>
                      </a:bodyPr>
                      <a:lstStyle/>
                      <a:p>
                        <a:r>
                          <a:rPr lang="it-IT" sz="1400" b="1" dirty="0" smtClean="0">
                            <a:latin typeface="Arial" pitchFamily="34" charset="0"/>
                            <a:cs typeface="Arial" pitchFamily="34" charset="0"/>
                          </a:rPr>
                          <a:t>S</a:t>
                        </a:r>
                        <a:endParaRPr lang="en-US" sz="1400" b="1" dirty="0">
                          <a:latin typeface="Arial" pitchFamily="34" charset="0"/>
                          <a:cs typeface="Arial" pitchFamily="34" charset="0"/>
                        </a:endParaRPr>
                      </a:p>
                    </p:txBody>
                  </p:sp>
                </p:grpSp>
                <p:sp>
                  <p:nvSpPr>
                    <p:cNvPr id="29" name="CasellaDiTesto 28"/>
                    <p:cNvSpPr txBox="1"/>
                    <p:nvPr/>
                  </p:nvSpPr>
                  <p:spPr>
                    <a:xfrm>
                      <a:off x="2800798" y="4085998"/>
                      <a:ext cx="480690" cy="307777"/>
                    </a:xfrm>
                    <a:prstGeom prst="rect">
                      <a:avLst/>
                    </a:prstGeom>
                    <a:noFill/>
                  </p:spPr>
                  <p:txBody>
                    <a:bodyPr wrap="square" rtlCol="0">
                      <a:spAutoFit/>
                    </a:bodyPr>
                    <a:lstStyle/>
                    <a:p>
                      <a:r>
                        <a:rPr lang="it-IT" sz="1400" dirty="0"/>
                        <a:t>F</a:t>
                      </a:r>
                      <a:r>
                        <a:rPr lang="it-IT" sz="1400" dirty="0" smtClean="0"/>
                        <a:t>2</a:t>
                      </a:r>
                      <a:endParaRPr lang="en-US" sz="1400" dirty="0"/>
                    </a:p>
                  </p:txBody>
                </p:sp>
                <p:sp>
                  <p:nvSpPr>
                    <p:cNvPr id="30" name="CasellaDiTesto 29"/>
                    <p:cNvSpPr txBox="1"/>
                    <p:nvPr/>
                  </p:nvSpPr>
                  <p:spPr>
                    <a:xfrm>
                      <a:off x="3663556" y="4085998"/>
                      <a:ext cx="480690" cy="307777"/>
                    </a:xfrm>
                    <a:prstGeom prst="rect">
                      <a:avLst/>
                    </a:prstGeom>
                    <a:noFill/>
                  </p:spPr>
                  <p:txBody>
                    <a:bodyPr wrap="square" rtlCol="0">
                      <a:spAutoFit/>
                    </a:bodyPr>
                    <a:lstStyle/>
                    <a:p>
                      <a:r>
                        <a:rPr lang="it-IT" sz="1400" dirty="0"/>
                        <a:t>F</a:t>
                      </a:r>
                      <a:r>
                        <a:rPr lang="it-IT" sz="1400" dirty="0" smtClean="0"/>
                        <a:t>1</a:t>
                      </a:r>
                      <a:endParaRPr lang="en-US" sz="1400" dirty="0"/>
                    </a:p>
                  </p:txBody>
                </p:sp>
              </p:grpSp>
              <p:sp>
                <p:nvSpPr>
                  <p:cNvPr id="27" name="CasellaDiTesto 26"/>
                  <p:cNvSpPr txBox="1"/>
                  <p:nvPr/>
                </p:nvSpPr>
                <p:spPr>
                  <a:xfrm>
                    <a:off x="4800662" y="2039057"/>
                    <a:ext cx="347591" cy="307777"/>
                  </a:xfrm>
                  <a:prstGeom prst="rect">
                    <a:avLst/>
                  </a:prstGeom>
                  <a:noFill/>
                </p:spPr>
                <p:txBody>
                  <a:bodyPr wrap="square" rtlCol="0">
                    <a:spAutoFit/>
                  </a:bodyPr>
                  <a:lstStyle/>
                  <a:p>
                    <a:r>
                      <a:rPr lang="it-IT" sz="1400" dirty="0" smtClean="0"/>
                      <a:t>A</a:t>
                    </a:r>
                    <a:endParaRPr lang="en-US" sz="1400" dirty="0"/>
                  </a:p>
                </p:txBody>
              </p:sp>
            </p:grpSp>
          </p:grpSp>
          <p:sp>
            <p:nvSpPr>
              <p:cNvPr id="46" name="CasellaDiTesto 45"/>
              <p:cNvSpPr txBox="1"/>
              <p:nvPr/>
            </p:nvSpPr>
            <p:spPr>
              <a:xfrm>
                <a:off x="6015932" y="2528817"/>
                <a:ext cx="432048" cy="307777"/>
              </a:xfrm>
              <a:prstGeom prst="rect">
                <a:avLst/>
              </a:prstGeom>
              <a:noFill/>
            </p:spPr>
            <p:txBody>
              <a:bodyPr wrap="square" rtlCol="0">
                <a:spAutoFit/>
              </a:bodyPr>
              <a:lstStyle/>
              <a:p>
                <a:r>
                  <a:rPr lang="it-IT" sz="1400" dirty="0" smtClean="0"/>
                  <a:t>C1</a:t>
                </a:r>
                <a:endParaRPr lang="en-US" sz="1400" dirty="0"/>
              </a:p>
            </p:txBody>
          </p:sp>
          <p:sp>
            <p:nvSpPr>
              <p:cNvPr id="47" name="CasellaDiTesto 46"/>
              <p:cNvSpPr txBox="1"/>
              <p:nvPr/>
            </p:nvSpPr>
            <p:spPr>
              <a:xfrm>
                <a:off x="833076" y="2563622"/>
                <a:ext cx="432048" cy="307777"/>
              </a:xfrm>
              <a:prstGeom prst="rect">
                <a:avLst/>
              </a:prstGeom>
              <a:noFill/>
            </p:spPr>
            <p:txBody>
              <a:bodyPr wrap="square" rtlCol="0">
                <a:spAutoFit/>
              </a:bodyPr>
              <a:lstStyle/>
              <a:p>
                <a:r>
                  <a:rPr lang="it-IT" sz="1400" dirty="0" smtClean="0"/>
                  <a:t>C2</a:t>
                </a:r>
                <a:endParaRPr lang="en-US" sz="1400" dirty="0"/>
              </a:p>
            </p:txBody>
          </p:sp>
        </p:grpSp>
        <p:grpSp>
          <p:nvGrpSpPr>
            <p:cNvPr id="14" name="Gruppo 13"/>
            <p:cNvGrpSpPr/>
            <p:nvPr/>
          </p:nvGrpSpPr>
          <p:grpSpPr>
            <a:xfrm>
              <a:off x="4854177" y="2783710"/>
              <a:ext cx="1288328" cy="961872"/>
              <a:chOff x="3491879" y="1436014"/>
              <a:chExt cx="1288328" cy="961872"/>
            </a:xfrm>
          </p:grpSpPr>
          <p:grpSp>
            <p:nvGrpSpPr>
              <p:cNvPr id="64" name="Gruppo 63"/>
              <p:cNvGrpSpPr/>
              <p:nvPr/>
            </p:nvGrpSpPr>
            <p:grpSpPr>
              <a:xfrm>
                <a:off x="3491879" y="1635019"/>
                <a:ext cx="551455" cy="568877"/>
                <a:chOff x="7409761" y="4137600"/>
                <a:chExt cx="551455" cy="568877"/>
              </a:xfrm>
            </p:grpSpPr>
            <p:sp>
              <p:nvSpPr>
                <p:cNvPr id="67" name="Cubo 66"/>
                <p:cNvSpPr/>
                <p:nvPr/>
              </p:nvSpPr>
              <p:spPr>
                <a:xfrm>
                  <a:off x="7409761" y="4137600"/>
                  <a:ext cx="551455" cy="568877"/>
                </a:xfrm>
                <a:prstGeom prst="cube">
                  <a:avLst/>
                </a:prstGeom>
                <a:solidFill>
                  <a:srgbClr val="F8F8F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asellaDiTesto 67"/>
                <p:cNvSpPr txBox="1"/>
                <p:nvPr/>
              </p:nvSpPr>
              <p:spPr>
                <a:xfrm>
                  <a:off x="7409762" y="4366143"/>
                  <a:ext cx="361139" cy="276999"/>
                </a:xfrm>
                <a:prstGeom prst="rect">
                  <a:avLst/>
                </a:prstGeom>
                <a:noFill/>
              </p:spPr>
              <p:txBody>
                <a:bodyPr wrap="square" rtlCol="0">
                  <a:spAutoFit/>
                </a:bodyPr>
                <a:lstStyle/>
                <a:p>
                  <a:r>
                    <a:rPr lang="it-IT" sz="1200" dirty="0" smtClean="0"/>
                    <a:t>P1</a:t>
                  </a:r>
                  <a:endParaRPr lang="en-US" sz="1200" dirty="0"/>
                </a:p>
              </p:txBody>
            </p:sp>
            <p:cxnSp>
              <p:nvCxnSpPr>
                <p:cNvPr id="69" name="Connettore 2 68"/>
                <p:cNvCxnSpPr/>
                <p:nvPr/>
              </p:nvCxnSpPr>
              <p:spPr>
                <a:xfrm flipH="1" flipV="1">
                  <a:off x="7740352" y="4299942"/>
                  <a:ext cx="1" cy="36000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3" name="Gruppo 12"/>
              <p:cNvGrpSpPr/>
              <p:nvPr/>
            </p:nvGrpSpPr>
            <p:grpSpPr>
              <a:xfrm>
                <a:off x="3966486" y="1436014"/>
                <a:ext cx="813721" cy="961872"/>
                <a:chOff x="3966486" y="1436014"/>
                <a:chExt cx="813721" cy="961872"/>
              </a:xfrm>
            </p:grpSpPr>
            <p:cxnSp>
              <p:nvCxnSpPr>
                <p:cNvPr id="56" name="Connettore 2 55"/>
                <p:cNvCxnSpPr/>
                <p:nvPr/>
              </p:nvCxnSpPr>
              <p:spPr>
                <a:xfrm>
                  <a:off x="3966526" y="1797454"/>
                  <a:ext cx="288000" cy="3964"/>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7" name="Connettore 2 56"/>
                <p:cNvCxnSpPr/>
                <p:nvPr/>
              </p:nvCxnSpPr>
              <p:spPr>
                <a:xfrm>
                  <a:off x="3966486" y="2060658"/>
                  <a:ext cx="288000" cy="3964"/>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58" name="Memoria ad accesso diretto 57"/>
                <p:cNvSpPr/>
                <p:nvPr/>
              </p:nvSpPr>
              <p:spPr>
                <a:xfrm>
                  <a:off x="4271348" y="1685084"/>
                  <a:ext cx="352170" cy="226578"/>
                </a:xfrm>
                <a:prstGeom prst="flowChartMagneticDrum">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emoria ad accesso diretto 58"/>
                <p:cNvSpPr/>
                <p:nvPr/>
              </p:nvSpPr>
              <p:spPr>
                <a:xfrm>
                  <a:off x="4275908" y="1943741"/>
                  <a:ext cx="352170" cy="226578"/>
                </a:xfrm>
                <a:prstGeom prst="flowChartMagneticDrum">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asellaDiTesto 52"/>
                <p:cNvSpPr txBox="1"/>
                <p:nvPr/>
              </p:nvSpPr>
              <p:spPr>
                <a:xfrm>
                  <a:off x="4255348" y="1436014"/>
                  <a:ext cx="414918" cy="276999"/>
                </a:xfrm>
                <a:prstGeom prst="rect">
                  <a:avLst/>
                </a:prstGeom>
                <a:noFill/>
              </p:spPr>
              <p:txBody>
                <a:bodyPr wrap="square" rtlCol="0">
                  <a:spAutoFit/>
                </a:bodyPr>
                <a:lstStyle/>
                <a:p>
                  <a:r>
                    <a:rPr lang="it-IT" sz="1200" b="1" dirty="0" smtClean="0">
                      <a:solidFill>
                        <a:srgbClr val="00B050"/>
                      </a:solidFill>
                    </a:rPr>
                    <a:t>Up</a:t>
                  </a:r>
                  <a:endParaRPr lang="en-US" sz="1200" b="1" dirty="0">
                    <a:solidFill>
                      <a:srgbClr val="00B050"/>
                    </a:solidFill>
                  </a:endParaRPr>
                </a:p>
              </p:txBody>
            </p:sp>
            <p:sp>
              <p:nvSpPr>
                <p:cNvPr id="54" name="CasellaDiTesto 53"/>
                <p:cNvSpPr txBox="1"/>
                <p:nvPr/>
              </p:nvSpPr>
              <p:spPr>
                <a:xfrm>
                  <a:off x="4162089" y="2120887"/>
                  <a:ext cx="618118" cy="276999"/>
                </a:xfrm>
                <a:prstGeom prst="rect">
                  <a:avLst/>
                </a:prstGeom>
                <a:noFill/>
              </p:spPr>
              <p:txBody>
                <a:bodyPr wrap="square" rtlCol="0">
                  <a:spAutoFit/>
                </a:bodyPr>
                <a:lstStyle/>
                <a:p>
                  <a:r>
                    <a:rPr lang="it-IT" sz="1200" b="1" dirty="0" smtClean="0">
                      <a:solidFill>
                        <a:srgbClr val="FF0000"/>
                      </a:solidFill>
                    </a:rPr>
                    <a:t>Down</a:t>
                  </a:r>
                  <a:endParaRPr lang="en-US" sz="1200" b="1" dirty="0">
                    <a:solidFill>
                      <a:srgbClr val="FF0000"/>
                    </a:solidFill>
                  </a:endParaRPr>
                </a:p>
              </p:txBody>
            </p:sp>
          </p:grpSp>
        </p:grpSp>
        <p:grpSp>
          <p:nvGrpSpPr>
            <p:cNvPr id="70" name="Gruppo 69"/>
            <p:cNvGrpSpPr/>
            <p:nvPr/>
          </p:nvGrpSpPr>
          <p:grpSpPr>
            <a:xfrm flipH="1">
              <a:off x="1049100" y="2820837"/>
              <a:ext cx="1257452" cy="961872"/>
              <a:chOff x="3491879" y="1436014"/>
              <a:chExt cx="1288328" cy="961872"/>
            </a:xfrm>
          </p:grpSpPr>
          <p:grpSp>
            <p:nvGrpSpPr>
              <p:cNvPr id="71" name="Gruppo 70"/>
              <p:cNvGrpSpPr/>
              <p:nvPr/>
            </p:nvGrpSpPr>
            <p:grpSpPr>
              <a:xfrm>
                <a:off x="3491879" y="1635019"/>
                <a:ext cx="551455" cy="568877"/>
                <a:chOff x="7409761" y="4137600"/>
                <a:chExt cx="551455" cy="568877"/>
              </a:xfrm>
            </p:grpSpPr>
            <p:sp>
              <p:nvSpPr>
                <p:cNvPr id="79" name="Cubo 78"/>
                <p:cNvSpPr/>
                <p:nvPr/>
              </p:nvSpPr>
              <p:spPr>
                <a:xfrm>
                  <a:off x="7409761" y="4137600"/>
                  <a:ext cx="551455" cy="568877"/>
                </a:xfrm>
                <a:prstGeom prst="cube">
                  <a:avLst/>
                </a:prstGeom>
                <a:solidFill>
                  <a:srgbClr val="F8F8F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asellaDiTesto 79"/>
                <p:cNvSpPr txBox="1"/>
                <p:nvPr/>
              </p:nvSpPr>
              <p:spPr>
                <a:xfrm>
                  <a:off x="7409762" y="4366143"/>
                  <a:ext cx="361139" cy="276999"/>
                </a:xfrm>
                <a:prstGeom prst="rect">
                  <a:avLst/>
                </a:prstGeom>
                <a:noFill/>
              </p:spPr>
              <p:txBody>
                <a:bodyPr wrap="square" rtlCol="0">
                  <a:spAutoFit/>
                </a:bodyPr>
                <a:lstStyle/>
                <a:p>
                  <a:r>
                    <a:rPr lang="it-IT" sz="1200" dirty="0" smtClean="0"/>
                    <a:t>P2</a:t>
                  </a:r>
                  <a:endParaRPr lang="en-US" sz="1200" dirty="0"/>
                </a:p>
              </p:txBody>
            </p:sp>
            <p:cxnSp>
              <p:nvCxnSpPr>
                <p:cNvPr id="81" name="Connettore 2 80"/>
                <p:cNvCxnSpPr/>
                <p:nvPr/>
              </p:nvCxnSpPr>
              <p:spPr>
                <a:xfrm flipH="1" flipV="1">
                  <a:off x="7740352" y="4299942"/>
                  <a:ext cx="1" cy="36000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2" name="Gruppo 71"/>
              <p:cNvGrpSpPr/>
              <p:nvPr/>
            </p:nvGrpSpPr>
            <p:grpSpPr>
              <a:xfrm>
                <a:off x="3966486" y="1436014"/>
                <a:ext cx="813721" cy="961872"/>
                <a:chOff x="3966486" y="1436014"/>
                <a:chExt cx="813721" cy="961872"/>
              </a:xfrm>
            </p:grpSpPr>
            <p:cxnSp>
              <p:nvCxnSpPr>
                <p:cNvPr id="73" name="Connettore 2 72"/>
                <p:cNvCxnSpPr/>
                <p:nvPr/>
              </p:nvCxnSpPr>
              <p:spPr>
                <a:xfrm>
                  <a:off x="3966526" y="1797454"/>
                  <a:ext cx="288000" cy="3964"/>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4" name="Connettore 2 73"/>
                <p:cNvCxnSpPr/>
                <p:nvPr/>
              </p:nvCxnSpPr>
              <p:spPr>
                <a:xfrm>
                  <a:off x="3966486" y="2060658"/>
                  <a:ext cx="288000" cy="3964"/>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75" name="Memoria ad accesso diretto 74"/>
                <p:cNvSpPr/>
                <p:nvPr/>
              </p:nvSpPr>
              <p:spPr>
                <a:xfrm>
                  <a:off x="4271348" y="1685084"/>
                  <a:ext cx="352170" cy="226578"/>
                </a:xfrm>
                <a:prstGeom prst="flowChartMagneticDrum">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emoria ad accesso diretto 75"/>
                <p:cNvSpPr/>
                <p:nvPr/>
              </p:nvSpPr>
              <p:spPr>
                <a:xfrm>
                  <a:off x="4275908" y="1943741"/>
                  <a:ext cx="352170" cy="226578"/>
                </a:xfrm>
                <a:prstGeom prst="flowChartMagneticDrum">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asellaDiTesto 76"/>
                <p:cNvSpPr txBox="1"/>
                <p:nvPr/>
              </p:nvSpPr>
              <p:spPr>
                <a:xfrm>
                  <a:off x="4255348" y="1436014"/>
                  <a:ext cx="414918" cy="276999"/>
                </a:xfrm>
                <a:prstGeom prst="rect">
                  <a:avLst/>
                </a:prstGeom>
                <a:noFill/>
              </p:spPr>
              <p:txBody>
                <a:bodyPr wrap="square" rtlCol="0">
                  <a:spAutoFit/>
                </a:bodyPr>
                <a:lstStyle/>
                <a:p>
                  <a:r>
                    <a:rPr lang="it-IT" sz="1200" b="1" dirty="0" smtClean="0">
                      <a:solidFill>
                        <a:srgbClr val="00B050"/>
                      </a:solidFill>
                    </a:rPr>
                    <a:t>Up</a:t>
                  </a:r>
                  <a:endParaRPr lang="en-US" sz="1200" b="1" dirty="0">
                    <a:solidFill>
                      <a:srgbClr val="00B050"/>
                    </a:solidFill>
                  </a:endParaRPr>
                </a:p>
              </p:txBody>
            </p:sp>
            <p:sp>
              <p:nvSpPr>
                <p:cNvPr id="78" name="CasellaDiTesto 77"/>
                <p:cNvSpPr txBox="1"/>
                <p:nvPr/>
              </p:nvSpPr>
              <p:spPr>
                <a:xfrm>
                  <a:off x="4162089" y="2120887"/>
                  <a:ext cx="618118" cy="276999"/>
                </a:xfrm>
                <a:prstGeom prst="rect">
                  <a:avLst/>
                </a:prstGeom>
                <a:noFill/>
              </p:spPr>
              <p:txBody>
                <a:bodyPr wrap="square" rtlCol="0">
                  <a:spAutoFit/>
                </a:bodyPr>
                <a:lstStyle/>
                <a:p>
                  <a:r>
                    <a:rPr lang="it-IT" sz="1200" b="1" dirty="0" smtClean="0">
                      <a:solidFill>
                        <a:srgbClr val="FF0000"/>
                      </a:solidFill>
                    </a:rPr>
                    <a:t>Down</a:t>
                  </a:r>
                  <a:endParaRPr lang="en-US" sz="1200" b="1" dirty="0">
                    <a:solidFill>
                      <a:srgbClr val="FF0000"/>
                    </a:solidFill>
                  </a:endParaRPr>
                </a:p>
              </p:txBody>
            </p:sp>
          </p:grpSp>
        </p:grpSp>
      </p:grpSp>
      <p:grpSp>
        <p:nvGrpSpPr>
          <p:cNvPr id="10" name="Gruppo 9"/>
          <p:cNvGrpSpPr/>
          <p:nvPr/>
        </p:nvGrpSpPr>
        <p:grpSpPr>
          <a:xfrm>
            <a:off x="182235" y="607651"/>
            <a:ext cx="6450134" cy="1569660"/>
            <a:chOff x="182235" y="607651"/>
            <a:chExt cx="6450134" cy="1569660"/>
          </a:xfrm>
        </p:grpSpPr>
        <p:sp>
          <p:nvSpPr>
            <p:cNvPr id="15" name="TextBox 14"/>
            <p:cNvSpPr txBox="1"/>
            <p:nvPr/>
          </p:nvSpPr>
          <p:spPr>
            <a:xfrm>
              <a:off x="182235" y="607651"/>
              <a:ext cx="6450134" cy="1569660"/>
            </a:xfrm>
            <a:prstGeom prst="rect">
              <a:avLst/>
            </a:prstGeom>
            <a:noFill/>
          </p:spPr>
          <p:txBody>
            <a:bodyPr wrap="square" rtlCol="0">
              <a:spAutoFit/>
            </a:bodyPr>
            <a:lstStyle/>
            <a:p>
              <a:pPr>
                <a:buFontTx/>
                <a:buChar char="•"/>
              </a:pPr>
              <a:r>
                <a:rPr lang="it-IT" sz="1600" dirty="0" smtClean="0"/>
                <a:t> Su questo sistema si fanno dei test di polarizzazione con due cristalli birifrangenti con asse di polarizzazione  P1 e P2. Dopo ogni cristallo ci sono due contatori C1 e C2 che misurano se il fotone è UP o DOWN.</a:t>
              </a:r>
            </a:p>
            <a:p>
              <a:r>
                <a:rPr lang="it-IT" sz="1600" dirty="0" smtClean="0"/>
                <a:t>L’equivalenza del sistema con i polarizzatori è che:</a:t>
              </a:r>
            </a:p>
            <a:p>
              <a:r>
                <a:rPr lang="it-IT" sz="1600" dirty="0" smtClean="0"/>
                <a:t>Con il polarizzatore: il fotone PASSA            con il cristallo «clicca» il </a:t>
              </a:r>
              <a:r>
                <a:rPr lang="it-IT" sz="1600" b="1" dirty="0" smtClean="0">
                  <a:solidFill>
                    <a:srgbClr val="FF0000"/>
                  </a:solidFill>
                </a:rPr>
                <a:t>Down</a:t>
              </a:r>
              <a:r>
                <a:rPr lang="it-IT" sz="1600" dirty="0" smtClean="0"/>
                <a:t> </a:t>
              </a:r>
            </a:p>
            <a:p>
              <a:r>
                <a:rPr lang="it-IT" sz="1600" dirty="0" smtClean="0"/>
                <a:t>Con il polarizzatore: il fotone NON PASSA           con il cristallo «clicca» l’</a:t>
              </a:r>
              <a:r>
                <a:rPr lang="it-IT" sz="1600" b="1" dirty="0" smtClean="0">
                  <a:solidFill>
                    <a:srgbClr val="00B050"/>
                  </a:solidFill>
                </a:rPr>
                <a:t>UP</a:t>
              </a:r>
              <a:endParaRPr lang="it-IT" sz="1600" b="1" dirty="0">
                <a:solidFill>
                  <a:srgbClr val="00B050"/>
                </a:solidFill>
              </a:endParaRPr>
            </a:p>
          </p:txBody>
        </p:sp>
        <p:sp>
          <p:nvSpPr>
            <p:cNvPr id="4" name="Freccia a destra 3"/>
            <p:cNvSpPr/>
            <p:nvPr/>
          </p:nvSpPr>
          <p:spPr>
            <a:xfrm>
              <a:off x="3311244" y="1672767"/>
              <a:ext cx="324652" cy="128103"/>
            </a:xfrm>
            <a:prstGeom prst="rightArrow">
              <a:avLst/>
            </a:prstGeom>
            <a:solidFill>
              <a:srgbClr val="FF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ccia a destra 54"/>
            <p:cNvSpPr/>
            <p:nvPr/>
          </p:nvSpPr>
          <p:spPr>
            <a:xfrm>
              <a:off x="3724920" y="1922790"/>
              <a:ext cx="324652" cy="128103"/>
            </a:xfrm>
            <a:prstGeom prst="rightArrow">
              <a:avLst/>
            </a:prstGeom>
            <a:solidFill>
              <a:srgbClr val="00B05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41834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0"/>
            <a:ext cx="9144000" cy="483518"/>
          </a:xfrm>
          <a:prstGeom prst="rect">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ctrTitle"/>
          </p:nvPr>
        </p:nvSpPr>
        <p:spPr>
          <a:xfrm>
            <a:off x="0" y="918"/>
            <a:ext cx="5076056" cy="410592"/>
          </a:xfrm>
        </p:spPr>
        <p:txBody>
          <a:bodyPr>
            <a:noAutofit/>
          </a:bodyPr>
          <a:lstStyle/>
          <a:p>
            <a:pPr algn="l"/>
            <a:r>
              <a:rPr lang="it-IT" sz="2000" b="1" dirty="0" smtClean="0"/>
              <a:t>Che tipo di misure propone Bell</a:t>
            </a:r>
            <a:endParaRPr lang="it-IT" sz="2400" b="1" dirty="0"/>
          </a:p>
        </p:txBody>
      </p:sp>
      <p:sp>
        <p:nvSpPr>
          <p:cNvPr id="7" name="Segnaposto numero diapositiva 6"/>
          <p:cNvSpPr>
            <a:spLocks noGrp="1"/>
          </p:cNvSpPr>
          <p:nvPr>
            <p:ph type="sldNum" sz="quarter" idx="12"/>
          </p:nvPr>
        </p:nvSpPr>
        <p:spPr>
          <a:xfrm>
            <a:off x="8748464" y="4803998"/>
            <a:ext cx="298376" cy="252759"/>
          </a:xfrm>
        </p:spPr>
        <p:txBody>
          <a:bodyPr/>
          <a:lstStyle/>
          <a:p>
            <a:fld id="{2BFC0026-57C0-4FBE-A77A-58B0CFCFBA7E}" type="slidenum">
              <a:rPr lang="it-IT" sz="1000" smtClean="0">
                <a:solidFill>
                  <a:schemeClr val="tx1"/>
                </a:solidFill>
              </a:rPr>
              <a:pPr/>
              <a:t>5</a:t>
            </a:fld>
            <a:endParaRPr lang="it-IT" sz="1000" dirty="0">
              <a:solidFill>
                <a:schemeClr val="tx1"/>
              </a:solidFill>
            </a:endParaRPr>
          </a:p>
        </p:txBody>
      </p:sp>
      <p:sp>
        <p:nvSpPr>
          <p:cNvPr id="8" name="Segnaposto piè di pagina 7"/>
          <p:cNvSpPr>
            <a:spLocks noGrp="1"/>
          </p:cNvSpPr>
          <p:nvPr>
            <p:ph type="ftr" sz="quarter" idx="11"/>
          </p:nvPr>
        </p:nvSpPr>
        <p:spPr>
          <a:xfrm>
            <a:off x="35496" y="4803998"/>
            <a:ext cx="3744416" cy="273844"/>
          </a:xfrm>
        </p:spPr>
        <p:txBody>
          <a:bodyPr/>
          <a:lstStyle/>
          <a:p>
            <a:pPr algn="l"/>
            <a:r>
              <a:rPr lang="it-IT" sz="1000" dirty="0" smtClean="0">
                <a:solidFill>
                  <a:schemeClr val="tx1"/>
                </a:solidFill>
              </a:rPr>
              <a:t>Relatività &amp; Meccanica Quantistica - Carlo Cosmelli</a:t>
            </a:r>
            <a:endParaRPr lang="it-IT" sz="1000" dirty="0">
              <a:solidFill>
                <a:schemeClr val="tx1"/>
              </a:solidFill>
            </a:endParaRPr>
          </a:p>
        </p:txBody>
      </p:sp>
      <p:pic>
        <p:nvPicPr>
          <p:cNvPr id="6" name="Picture 3" descr="D:\Didattica\Coursera\Poster Philadelphia\logo RQM 4.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76256" y="123478"/>
            <a:ext cx="2128058" cy="120950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1" name="Rectangle 30"/>
          <p:cNvSpPr/>
          <p:nvPr/>
        </p:nvSpPr>
        <p:spPr>
          <a:xfrm>
            <a:off x="35496" y="555526"/>
            <a:ext cx="6840760" cy="1077218"/>
          </a:xfrm>
          <a:prstGeom prst="rect">
            <a:avLst/>
          </a:prstGeom>
        </p:spPr>
        <p:txBody>
          <a:bodyPr wrap="square">
            <a:spAutoFit/>
          </a:bodyPr>
          <a:lstStyle/>
          <a:p>
            <a:r>
              <a:rPr lang="it-IT" sz="1600" dirty="0" smtClean="0"/>
              <a:t>Le misure sono fatte inviando </a:t>
            </a:r>
            <a:r>
              <a:rPr lang="it-IT" sz="1600" b="1" dirty="0" smtClean="0"/>
              <a:t>N coppie di fotoni [F1,F2] </a:t>
            </a:r>
            <a:r>
              <a:rPr lang="it-IT" sz="1600" dirty="0" smtClean="0"/>
              <a:t>ai cristalli  e contando i fotoni Up e Down. Le possibili misure sono tipicamente tre, con differenti configurazioni dei cristalli, cioè dei relativi angoli dell’asse di riferimento del cristallo rispetto alla verticale </a:t>
            </a:r>
            <a:endParaRPr lang="it-IT" sz="1600" dirty="0"/>
          </a:p>
        </p:txBody>
      </p:sp>
      <p:sp>
        <p:nvSpPr>
          <p:cNvPr id="66" name="Rectangle 30"/>
          <p:cNvSpPr/>
          <p:nvPr/>
        </p:nvSpPr>
        <p:spPr>
          <a:xfrm>
            <a:off x="6084168" y="1858719"/>
            <a:ext cx="2366424" cy="584775"/>
          </a:xfrm>
          <a:prstGeom prst="rect">
            <a:avLst/>
          </a:prstGeom>
        </p:spPr>
        <p:txBody>
          <a:bodyPr wrap="square">
            <a:spAutoFit/>
          </a:bodyPr>
          <a:lstStyle/>
          <a:p>
            <a:r>
              <a:rPr lang="it-IT" sz="1600" dirty="0" smtClean="0"/>
              <a:t>I contatori ci dicono: </a:t>
            </a:r>
          </a:p>
          <a:p>
            <a:r>
              <a:rPr lang="it-IT" sz="1600" dirty="0" smtClean="0"/>
              <a:t>Up=U   o   Down=D</a:t>
            </a:r>
          </a:p>
        </p:txBody>
      </p:sp>
      <p:grpSp>
        <p:nvGrpSpPr>
          <p:cNvPr id="18" name="Gruppo 17"/>
          <p:cNvGrpSpPr/>
          <p:nvPr/>
        </p:nvGrpSpPr>
        <p:grpSpPr>
          <a:xfrm>
            <a:off x="143238" y="3096349"/>
            <a:ext cx="7416824" cy="1785104"/>
            <a:chOff x="147235" y="3110551"/>
            <a:chExt cx="7416824" cy="1785104"/>
          </a:xfrm>
        </p:grpSpPr>
        <p:sp>
          <p:nvSpPr>
            <p:cNvPr id="68" name="Rectangle 30"/>
            <p:cNvSpPr/>
            <p:nvPr/>
          </p:nvSpPr>
          <p:spPr>
            <a:xfrm>
              <a:off x="147235" y="3110551"/>
              <a:ext cx="7416824" cy="1785104"/>
            </a:xfrm>
            <a:prstGeom prst="rect">
              <a:avLst/>
            </a:prstGeom>
          </p:spPr>
          <p:txBody>
            <a:bodyPr wrap="square">
              <a:spAutoFit/>
            </a:bodyPr>
            <a:lstStyle/>
            <a:p>
              <a:r>
                <a:rPr lang="it-IT" sz="1600" dirty="0" smtClean="0"/>
                <a:t>Ho tre casi:</a:t>
              </a:r>
            </a:p>
            <a:p>
              <a:pPr marL="342900" indent="-342900">
                <a:buAutoNum type="arabicPeriod"/>
              </a:pPr>
              <a:r>
                <a:rPr lang="it-IT" sz="1600" dirty="0" smtClean="0"/>
                <a:t>I cristalli hanno la stessa direzione:  P1//P2                 C1=C2   :   [UU , DD]</a:t>
              </a:r>
            </a:p>
            <a:p>
              <a:endParaRPr lang="it-IT" sz="1600" dirty="0" smtClean="0"/>
            </a:p>
            <a:p>
              <a:pPr marL="342900" indent="-342900">
                <a:buFont typeface="+mj-lt"/>
                <a:buAutoNum type="arabicPeriod" startAt="2"/>
              </a:pPr>
              <a:r>
                <a:rPr lang="it-IT" sz="1600" dirty="0" smtClean="0"/>
                <a:t>I cristalli hanno direzioni ortogonali:  P1</a:t>
              </a:r>
              <a:r>
                <a:rPr lang="it-IT" sz="1600" dirty="0" smtClean="0">
                  <a:sym typeface="Symbol"/>
                </a:rPr>
                <a:t></a:t>
              </a:r>
              <a:r>
                <a:rPr lang="it-IT" sz="1600" dirty="0" smtClean="0"/>
                <a:t>P2                     C1 ≠ C2  :   [UD, DU]</a:t>
              </a:r>
            </a:p>
            <a:p>
              <a:pPr marL="342900" indent="-342900">
                <a:buFont typeface="+mj-lt"/>
                <a:buAutoNum type="arabicPeriod" startAt="2"/>
              </a:pPr>
              <a:endParaRPr lang="it-IT" sz="1600" dirty="0"/>
            </a:p>
            <a:p>
              <a:pPr marL="342900" indent="-342900">
                <a:buFont typeface="+mj-lt"/>
                <a:buAutoNum type="arabicPeriod" startAt="2"/>
              </a:pPr>
              <a:r>
                <a:rPr lang="it-IT" sz="1600" dirty="0" smtClean="0"/>
                <a:t>I cristalli fanno un certo angolo </a:t>
              </a:r>
              <a:r>
                <a:rPr lang="it-IT" sz="1600" dirty="0" smtClean="0">
                  <a:sym typeface="Symbol"/>
                </a:rPr>
                <a:t> (P1,P2)                  C1 e C2 ?            </a:t>
              </a:r>
              <a:endParaRPr lang="it-IT" sz="1600" dirty="0"/>
            </a:p>
            <a:p>
              <a:pPr marL="342900" indent="-342900">
                <a:buAutoNum type="arabicPeriod" startAt="2"/>
              </a:pPr>
              <a:endParaRPr lang="it-IT" sz="1400" dirty="0"/>
            </a:p>
          </p:txBody>
        </p:sp>
        <p:grpSp>
          <p:nvGrpSpPr>
            <p:cNvPr id="5" name="Gruppo 4"/>
            <p:cNvGrpSpPr/>
            <p:nvPr/>
          </p:nvGrpSpPr>
          <p:grpSpPr>
            <a:xfrm>
              <a:off x="4211960" y="3290851"/>
              <a:ext cx="508053" cy="391641"/>
              <a:chOff x="4081898" y="3067664"/>
              <a:chExt cx="508053" cy="391641"/>
            </a:xfrm>
          </p:grpSpPr>
          <p:grpSp>
            <p:nvGrpSpPr>
              <p:cNvPr id="3" name="Gruppo 2"/>
              <p:cNvGrpSpPr/>
              <p:nvPr/>
            </p:nvGrpSpPr>
            <p:grpSpPr>
              <a:xfrm>
                <a:off x="4081898" y="3067664"/>
                <a:ext cx="144016" cy="391641"/>
                <a:chOff x="3554475" y="3052916"/>
                <a:chExt cx="144016" cy="391641"/>
              </a:xfrm>
            </p:grpSpPr>
            <p:cxnSp>
              <p:nvCxnSpPr>
                <p:cNvPr id="62" name="Connettore 2 61"/>
                <p:cNvCxnSpPr/>
                <p:nvPr/>
              </p:nvCxnSpPr>
              <p:spPr>
                <a:xfrm flipH="1" flipV="1">
                  <a:off x="3698490" y="3052916"/>
                  <a:ext cx="1" cy="391641"/>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3" name="Connettore 2 62"/>
                <p:cNvCxnSpPr/>
                <p:nvPr/>
              </p:nvCxnSpPr>
              <p:spPr>
                <a:xfrm flipH="1" flipV="1">
                  <a:off x="3554475" y="3052916"/>
                  <a:ext cx="1" cy="391641"/>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4" name="Freccia a destra 3"/>
              <p:cNvSpPr/>
              <p:nvPr/>
            </p:nvSpPr>
            <p:spPr>
              <a:xfrm>
                <a:off x="4346952" y="3238078"/>
                <a:ext cx="242999" cy="100354"/>
              </a:xfrm>
              <a:prstGeom prst="rightArrow">
                <a:avLst/>
              </a:prstGeom>
              <a:solidFill>
                <a:srgbClr val="3346F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uppo 72"/>
            <p:cNvGrpSpPr/>
            <p:nvPr/>
          </p:nvGrpSpPr>
          <p:grpSpPr>
            <a:xfrm>
              <a:off x="4287965" y="3793081"/>
              <a:ext cx="779476" cy="391641"/>
              <a:chOff x="3786789" y="3067664"/>
              <a:chExt cx="779476" cy="391641"/>
            </a:xfrm>
          </p:grpSpPr>
          <p:grpSp>
            <p:nvGrpSpPr>
              <p:cNvPr id="74" name="Gruppo 73"/>
              <p:cNvGrpSpPr/>
              <p:nvPr/>
            </p:nvGrpSpPr>
            <p:grpSpPr>
              <a:xfrm>
                <a:off x="3786789" y="3067664"/>
                <a:ext cx="391641" cy="391641"/>
                <a:chOff x="3259366" y="3052916"/>
                <a:chExt cx="391641" cy="391641"/>
              </a:xfrm>
            </p:grpSpPr>
            <p:cxnSp>
              <p:nvCxnSpPr>
                <p:cNvPr id="76" name="Connettore 2 75"/>
                <p:cNvCxnSpPr/>
                <p:nvPr/>
              </p:nvCxnSpPr>
              <p:spPr>
                <a:xfrm rot="5400000" flipH="1" flipV="1">
                  <a:off x="3455186" y="3077686"/>
                  <a:ext cx="1" cy="391641"/>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7" name="Connettore 2 76"/>
                <p:cNvCxnSpPr/>
                <p:nvPr/>
              </p:nvCxnSpPr>
              <p:spPr>
                <a:xfrm flipH="1" flipV="1">
                  <a:off x="3403382" y="3052916"/>
                  <a:ext cx="1" cy="391641"/>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75" name="Freccia a destra 74"/>
              <p:cNvSpPr/>
              <p:nvPr/>
            </p:nvSpPr>
            <p:spPr>
              <a:xfrm>
                <a:off x="4290845" y="3238078"/>
                <a:ext cx="275420" cy="104974"/>
              </a:xfrm>
              <a:prstGeom prst="rightArrow">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uppo 15"/>
            <p:cNvGrpSpPr/>
            <p:nvPr/>
          </p:nvGrpSpPr>
          <p:grpSpPr>
            <a:xfrm>
              <a:off x="3995936" y="4313031"/>
              <a:ext cx="626006" cy="400843"/>
              <a:chOff x="4113918" y="4107077"/>
              <a:chExt cx="626006" cy="400843"/>
            </a:xfrm>
          </p:grpSpPr>
          <p:grpSp>
            <p:nvGrpSpPr>
              <p:cNvPr id="64" name="Gruppo 63"/>
              <p:cNvGrpSpPr/>
              <p:nvPr/>
            </p:nvGrpSpPr>
            <p:grpSpPr>
              <a:xfrm>
                <a:off x="4113918" y="4107077"/>
                <a:ext cx="626006" cy="391641"/>
                <a:chOff x="3985533" y="3074242"/>
                <a:chExt cx="626006" cy="391641"/>
              </a:xfrm>
            </p:grpSpPr>
            <p:grpSp>
              <p:nvGrpSpPr>
                <p:cNvPr id="65" name="Gruppo 64"/>
                <p:cNvGrpSpPr/>
                <p:nvPr/>
              </p:nvGrpSpPr>
              <p:grpSpPr>
                <a:xfrm>
                  <a:off x="3985533" y="3074242"/>
                  <a:ext cx="288033" cy="391641"/>
                  <a:chOff x="3458110" y="3059494"/>
                  <a:chExt cx="288033" cy="391641"/>
                </a:xfrm>
              </p:grpSpPr>
              <p:cxnSp>
                <p:nvCxnSpPr>
                  <p:cNvPr id="71" name="Connettore 2 70"/>
                  <p:cNvCxnSpPr/>
                  <p:nvPr/>
                </p:nvCxnSpPr>
                <p:spPr>
                  <a:xfrm flipH="1" flipV="1">
                    <a:off x="3458110" y="3127189"/>
                    <a:ext cx="277370" cy="317369"/>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2" name="Connettore 2 71"/>
                  <p:cNvCxnSpPr/>
                  <p:nvPr/>
                </p:nvCxnSpPr>
                <p:spPr>
                  <a:xfrm flipH="1" flipV="1">
                    <a:off x="3746142" y="3059494"/>
                    <a:ext cx="1" cy="391641"/>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70" name="Freccia a destra 69"/>
                <p:cNvSpPr/>
                <p:nvPr/>
              </p:nvSpPr>
              <p:spPr>
                <a:xfrm>
                  <a:off x="4323508" y="3241368"/>
                  <a:ext cx="288031" cy="100354"/>
                </a:xfrm>
                <a:prstGeom prst="rightArrow">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Arco 14"/>
              <p:cNvSpPr/>
              <p:nvPr/>
            </p:nvSpPr>
            <p:spPr>
              <a:xfrm rot="18935964">
                <a:off x="4231579" y="4349236"/>
                <a:ext cx="216024" cy="158684"/>
              </a:xfrm>
              <a:prstGeom prst="arc">
                <a:avLst>
                  <a:gd name="adj1" fmla="val 16200000"/>
                  <a:gd name="adj2" fmla="val 2071152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61" name="Gruppo 60"/>
          <p:cNvGrpSpPr/>
          <p:nvPr/>
        </p:nvGrpSpPr>
        <p:grpSpPr>
          <a:xfrm>
            <a:off x="332056" y="1706178"/>
            <a:ext cx="5614904" cy="998999"/>
            <a:chOff x="833076" y="2783710"/>
            <a:chExt cx="5614904" cy="998999"/>
          </a:xfrm>
        </p:grpSpPr>
        <p:grpSp>
          <p:nvGrpSpPr>
            <p:cNvPr id="67" name="Gruppo 66"/>
            <p:cNvGrpSpPr/>
            <p:nvPr/>
          </p:nvGrpSpPr>
          <p:grpSpPr>
            <a:xfrm>
              <a:off x="833076" y="3029773"/>
              <a:ext cx="5614904" cy="499666"/>
              <a:chOff x="833076" y="2453709"/>
              <a:chExt cx="5614904" cy="499666"/>
            </a:xfrm>
          </p:grpSpPr>
          <p:grpSp>
            <p:nvGrpSpPr>
              <p:cNvPr id="101" name="Gruppo 100"/>
              <p:cNvGrpSpPr/>
              <p:nvPr/>
            </p:nvGrpSpPr>
            <p:grpSpPr>
              <a:xfrm>
                <a:off x="2273464" y="2453709"/>
                <a:ext cx="2640569" cy="499666"/>
                <a:chOff x="2273464" y="2453709"/>
                <a:chExt cx="2640569" cy="499666"/>
              </a:xfrm>
            </p:grpSpPr>
            <p:sp>
              <p:nvSpPr>
                <p:cNvPr id="104" name="CasellaDiTesto 103"/>
                <p:cNvSpPr txBox="1"/>
                <p:nvPr/>
              </p:nvSpPr>
              <p:spPr>
                <a:xfrm>
                  <a:off x="2273464" y="2453709"/>
                  <a:ext cx="347591" cy="307777"/>
                </a:xfrm>
                <a:prstGeom prst="rect">
                  <a:avLst/>
                </a:prstGeom>
                <a:noFill/>
              </p:spPr>
              <p:txBody>
                <a:bodyPr wrap="square" rtlCol="0">
                  <a:spAutoFit/>
                </a:bodyPr>
                <a:lstStyle/>
                <a:p>
                  <a:r>
                    <a:rPr lang="it-IT" sz="1400" dirty="0"/>
                    <a:t>B</a:t>
                  </a:r>
                  <a:endParaRPr lang="en-US" sz="1400" dirty="0"/>
                </a:p>
              </p:txBody>
            </p:sp>
            <p:grpSp>
              <p:nvGrpSpPr>
                <p:cNvPr id="105" name="Gruppo 104"/>
                <p:cNvGrpSpPr/>
                <p:nvPr/>
              </p:nvGrpSpPr>
              <p:grpSpPr>
                <a:xfrm>
                  <a:off x="2346378" y="2457875"/>
                  <a:ext cx="2567655" cy="495500"/>
                  <a:chOff x="2580598" y="2039057"/>
                  <a:chExt cx="2567655" cy="495500"/>
                </a:xfrm>
              </p:grpSpPr>
              <p:grpSp>
                <p:nvGrpSpPr>
                  <p:cNvPr id="106" name="Gruppo 105"/>
                  <p:cNvGrpSpPr/>
                  <p:nvPr/>
                </p:nvGrpSpPr>
                <p:grpSpPr>
                  <a:xfrm>
                    <a:off x="2580598" y="2089180"/>
                    <a:ext cx="2446329" cy="445377"/>
                    <a:chOff x="2521746" y="4085998"/>
                    <a:chExt cx="1622500" cy="445377"/>
                  </a:xfrm>
                </p:grpSpPr>
                <p:grpSp>
                  <p:nvGrpSpPr>
                    <p:cNvPr id="108" name="Gruppo 107"/>
                    <p:cNvGrpSpPr/>
                    <p:nvPr/>
                  </p:nvGrpSpPr>
                  <p:grpSpPr>
                    <a:xfrm>
                      <a:off x="2521746" y="4187441"/>
                      <a:ext cx="1619384" cy="343934"/>
                      <a:chOff x="2567703" y="1696435"/>
                      <a:chExt cx="1619384" cy="343934"/>
                    </a:xfrm>
                  </p:grpSpPr>
                  <p:grpSp>
                    <p:nvGrpSpPr>
                      <p:cNvPr id="111" name="Gruppo 110"/>
                      <p:cNvGrpSpPr/>
                      <p:nvPr/>
                    </p:nvGrpSpPr>
                    <p:grpSpPr>
                      <a:xfrm>
                        <a:off x="2567703" y="1696435"/>
                        <a:ext cx="1619384" cy="335521"/>
                        <a:chOff x="2655675" y="2020205"/>
                        <a:chExt cx="1619384" cy="335521"/>
                      </a:xfrm>
                    </p:grpSpPr>
                    <p:sp>
                      <p:nvSpPr>
                        <p:cNvPr id="113" name="Cubo 112"/>
                        <p:cNvSpPr/>
                        <p:nvPr/>
                      </p:nvSpPr>
                      <p:spPr>
                        <a:xfrm>
                          <a:off x="3292291" y="2020205"/>
                          <a:ext cx="359224" cy="33552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Connettore 2 113"/>
                        <p:cNvCxnSpPr/>
                        <p:nvPr/>
                      </p:nvCxnSpPr>
                      <p:spPr>
                        <a:xfrm>
                          <a:off x="3707904" y="2187965"/>
                          <a:ext cx="477532" cy="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Connettore 2 114"/>
                        <p:cNvCxnSpPr/>
                        <p:nvPr/>
                      </p:nvCxnSpPr>
                      <p:spPr>
                        <a:xfrm rot="10800000">
                          <a:off x="2756421" y="2188752"/>
                          <a:ext cx="477532" cy="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16" name="Ovale 115"/>
                        <p:cNvSpPr/>
                        <p:nvPr/>
                      </p:nvSpPr>
                      <p:spPr>
                        <a:xfrm>
                          <a:off x="4179553" y="2112537"/>
                          <a:ext cx="95506" cy="144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e 116"/>
                        <p:cNvSpPr/>
                        <p:nvPr/>
                      </p:nvSpPr>
                      <p:spPr>
                        <a:xfrm>
                          <a:off x="2655675" y="2125599"/>
                          <a:ext cx="95506" cy="144000"/>
                        </a:xfrm>
                        <a:prstGeom prst="ellipse">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 name="CasellaDiTesto 111"/>
                      <p:cNvSpPr txBox="1"/>
                      <p:nvPr/>
                    </p:nvSpPr>
                    <p:spPr>
                      <a:xfrm>
                        <a:off x="3241357" y="1732592"/>
                        <a:ext cx="312812" cy="307777"/>
                      </a:xfrm>
                      <a:prstGeom prst="rect">
                        <a:avLst/>
                      </a:prstGeom>
                      <a:noFill/>
                    </p:spPr>
                    <p:txBody>
                      <a:bodyPr wrap="square" rtlCol="0">
                        <a:spAutoFit/>
                      </a:bodyPr>
                      <a:lstStyle/>
                      <a:p>
                        <a:r>
                          <a:rPr lang="it-IT" sz="1400" b="1" dirty="0" smtClean="0">
                            <a:latin typeface="Arial" pitchFamily="34" charset="0"/>
                            <a:cs typeface="Arial" pitchFamily="34" charset="0"/>
                          </a:rPr>
                          <a:t>S</a:t>
                        </a:r>
                        <a:endParaRPr lang="en-US" sz="1400" b="1" dirty="0">
                          <a:latin typeface="Arial" pitchFamily="34" charset="0"/>
                          <a:cs typeface="Arial" pitchFamily="34" charset="0"/>
                        </a:endParaRPr>
                      </a:p>
                    </p:txBody>
                  </p:sp>
                </p:grpSp>
                <p:sp>
                  <p:nvSpPr>
                    <p:cNvPr id="109" name="CasellaDiTesto 108"/>
                    <p:cNvSpPr txBox="1"/>
                    <p:nvPr/>
                  </p:nvSpPr>
                  <p:spPr>
                    <a:xfrm>
                      <a:off x="2800798" y="4085998"/>
                      <a:ext cx="480690" cy="307777"/>
                    </a:xfrm>
                    <a:prstGeom prst="rect">
                      <a:avLst/>
                    </a:prstGeom>
                    <a:noFill/>
                  </p:spPr>
                  <p:txBody>
                    <a:bodyPr wrap="square" rtlCol="0">
                      <a:spAutoFit/>
                    </a:bodyPr>
                    <a:lstStyle/>
                    <a:p>
                      <a:r>
                        <a:rPr lang="it-IT" sz="1400" dirty="0"/>
                        <a:t>F</a:t>
                      </a:r>
                      <a:r>
                        <a:rPr lang="it-IT" sz="1400" dirty="0" smtClean="0"/>
                        <a:t>2</a:t>
                      </a:r>
                      <a:endParaRPr lang="en-US" sz="1400" dirty="0"/>
                    </a:p>
                  </p:txBody>
                </p:sp>
                <p:sp>
                  <p:nvSpPr>
                    <p:cNvPr id="110" name="CasellaDiTesto 109"/>
                    <p:cNvSpPr txBox="1"/>
                    <p:nvPr/>
                  </p:nvSpPr>
                  <p:spPr>
                    <a:xfrm>
                      <a:off x="3663556" y="4085998"/>
                      <a:ext cx="480690" cy="307777"/>
                    </a:xfrm>
                    <a:prstGeom prst="rect">
                      <a:avLst/>
                    </a:prstGeom>
                    <a:noFill/>
                  </p:spPr>
                  <p:txBody>
                    <a:bodyPr wrap="square" rtlCol="0">
                      <a:spAutoFit/>
                    </a:bodyPr>
                    <a:lstStyle/>
                    <a:p>
                      <a:r>
                        <a:rPr lang="it-IT" sz="1400" dirty="0"/>
                        <a:t>F</a:t>
                      </a:r>
                      <a:r>
                        <a:rPr lang="it-IT" sz="1400" dirty="0" smtClean="0"/>
                        <a:t>1</a:t>
                      </a:r>
                      <a:endParaRPr lang="en-US" sz="1400" dirty="0"/>
                    </a:p>
                  </p:txBody>
                </p:sp>
              </p:grpSp>
              <p:sp>
                <p:nvSpPr>
                  <p:cNvPr id="107" name="CasellaDiTesto 106"/>
                  <p:cNvSpPr txBox="1"/>
                  <p:nvPr/>
                </p:nvSpPr>
                <p:spPr>
                  <a:xfrm>
                    <a:off x="4800662" y="2039057"/>
                    <a:ext cx="347591" cy="307777"/>
                  </a:xfrm>
                  <a:prstGeom prst="rect">
                    <a:avLst/>
                  </a:prstGeom>
                  <a:noFill/>
                </p:spPr>
                <p:txBody>
                  <a:bodyPr wrap="square" rtlCol="0">
                    <a:spAutoFit/>
                  </a:bodyPr>
                  <a:lstStyle/>
                  <a:p>
                    <a:r>
                      <a:rPr lang="it-IT" sz="1400" dirty="0" smtClean="0"/>
                      <a:t>A</a:t>
                    </a:r>
                    <a:endParaRPr lang="en-US" sz="1400" dirty="0"/>
                  </a:p>
                </p:txBody>
              </p:sp>
            </p:grpSp>
          </p:grpSp>
          <p:sp>
            <p:nvSpPr>
              <p:cNvPr id="102" name="CasellaDiTesto 101"/>
              <p:cNvSpPr txBox="1"/>
              <p:nvPr/>
            </p:nvSpPr>
            <p:spPr>
              <a:xfrm>
                <a:off x="6015932" y="2528817"/>
                <a:ext cx="432048" cy="307777"/>
              </a:xfrm>
              <a:prstGeom prst="rect">
                <a:avLst/>
              </a:prstGeom>
              <a:noFill/>
            </p:spPr>
            <p:txBody>
              <a:bodyPr wrap="square" rtlCol="0">
                <a:spAutoFit/>
              </a:bodyPr>
              <a:lstStyle/>
              <a:p>
                <a:r>
                  <a:rPr lang="it-IT" sz="1400" dirty="0" smtClean="0"/>
                  <a:t>C1</a:t>
                </a:r>
                <a:endParaRPr lang="en-US" sz="1400" dirty="0"/>
              </a:p>
            </p:txBody>
          </p:sp>
          <p:sp>
            <p:nvSpPr>
              <p:cNvPr id="103" name="CasellaDiTesto 102"/>
              <p:cNvSpPr txBox="1"/>
              <p:nvPr/>
            </p:nvSpPr>
            <p:spPr>
              <a:xfrm>
                <a:off x="833076" y="2563622"/>
                <a:ext cx="432048" cy="307777"/>
              </a:xfrm>
              <a:prstGeom prst="rect">
                <a:avLst/>
              </a:prstGeom>
              <a:noFill/>
            </p:spPr>
            <p:txBody>
              <a:bodyPr wrap="square" rtlCol="0">
                <a:spAutoFit/>
              </a:bodyPr>
              <a:lstStyle/>
              <a:p>
                <a:r>
                  <a:rPr lang="it-IT" sz="1400" dirty="0" smtClean="0"/>
                  <a:t>C2</a:t>
                </a:r>
                <a:endParaRPr lang="en-US" sz="1400" dirty="0"/>
              </a:p>
            </p:txBody>
          </p:sp>
        </p:grpSp>
        <p:grpSp>
          <p:nvGrpSpPr>
            <p:cNvPr id="69" name="Gruppo 68"/>
            <p:cNvGrpSpPr/>
            <p:nvPr/>
          </p:nvGrpSpPr>
          <p:grpSpPr>
            <a:xfrm>
              <a:off x="4854177" y="2783710"/>
              <a:ext cx="1288328" cy="961872"/>
              <a:chOff x="3491879" y="1436014"/>
              <a:chExt cx="1288328" cy="961872"/>
            </a:xfrm>
          </p:grpSpPr>
          <p:grpSp>
            <p:nvGrpSpPr>
              <p:cNvPr id="90" name="Gruppo 89"/>
              <p:cNvGrpSpPr/>
              <p:nvPr/>
            </p:nvGrpSpPr>
            <p:grpSpPr>
              <a:xfrm>
                <a:off x="3491879" y="1635019"/>
                <a:ext cx="551455" cy="568877"/>
                <a:chOff x="7409761" y="4137600"/>
                <a:chExt cx="551455" cy="568877"/>
              </a:xfrm>
            </p:grpSpPr>
            <p:sp>
              <p:nvSpPr>
                <p:cNvPr id="98" name="Cubo 97"/>
                <p:cNvSpPr/>
                <p:nvPr/>
              </p:nvSpPr>
              <p:spPr>
                <a:xfrm>
                  <a:off x="7409761" y="4137600"/>
                  <a:ext cx="551455" cy="568877"/>
                </a:xfrm>
                <a:prstGeom prst="cube">
                  <a:avLst/>
                </a:prstGeom>
                <a:solidFill>
                  <a:srgbClr val="F8F8F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asellaDiTesto 98"/>
                <p:cNvSpPr txBox="1"/>
                <p:nvPr/>
              </p:nvSpPr>
              <p:spPr>
                <a:xfrm>
                  <a:off x="7409762" y="4366143"/>
                  <a:ext cx="361139" cy="276999"/>
                </a:xfrm>
                <a:prstGeom prst="rect">
                  <a:avLst/>
                </a:prstGeom>
                <a:noFill/>
              </p:spPr>
              <p:txBody>
                <a:bodyPr wrap="square" rtlCol="0">
                  <a:spAutoFit/>
                </a:bodyPr>
                <a:lstStyle/>
                <a:p>
                  <a:r>
                    <a:rPr lang="it-IT" sz="1200" dirty="0" smtClean="0"/>
                    <a:t>P1</a:t>
                  </a:r>
                  <a:endParaRPr lang="en-US" sz="1200" dirty="0"/>
                </a:p>
              </p:txBody>
            </p:sp>
            <p:cxnSp>
              <p:nvCxnSpPr>
                <p:cNvPr id="100" name="Connettore 2 99"/>
                <p:cNvCxnSpPr/>
                <p:nvPr/>
              </p:nvCxnSpPr>
              <p:spPr>
                <a:xfrm flipH="1" flipV="1">
                  <a:off x="7740352" y="4299942"/>
                  <a:ext cx="1" cy="36000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91" name="Gruppo 90"/>
              <p:cNvGrpSpPr/>
              <p:nvPr/>
            </p:nvGrpSpPr>
            <p:grpSpPr>
              <a:xfrm>
                <a:off x="3966486" y="1436014"/>
                <a:ext cx="813721" cy="961872"/>
                <a:chOff x="3966486" y="1436014"/>
                <a:chExt cx="813721" cy="961872"/>
              </a:xfrm>
            </p:grpSpPr>
            <p:cxnSp>
              <p:nvCxnSpPr>
                <p:cNvPr id="92" name="Connettore 2 91"/>
                <p:cNvCxnSpPr/>
                <p:nvPr/>
              </p:nvCxnSpPr>
              <p:spPr>
                <a:xfrm>
                  <a:off x="3966526" y="1797454"/>
                  <a:ext cx="288000" cy="3964"/>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3" name="Connettore 2 92"/>
                <p:cNvCxnSpPr/>
                <p:nvPr/>
              </p:nvCxnSpPr>
              <p:spPr>
                <a:xfrm>
                  <a:off x="3966486" y="2060658"/>
                  <a:ext cx="288000" cy="3964"/>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94" name="Memoria ad accesso diretto 93"/>
                <p:cNvSpPr/>
                <p:nvPr/>
              </p:nvSpPr>
              <p:spPr>
                <a:xfrm>
                  <a:off x="4271348" y="1685084"/>
                  <a:ext cx="352170" cy="226578"/>
                </a:xfrm>
                <a:prstGeom prst="flowChartMagneticDrum">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emoria ad accesso diretto 94"/>
                <p:cNvSpPr/>
                <p:nvPr/>
              </p:nvSpPr>
              <p:spPr>
                <a:xfrm>
                  <a:off x="4275908" y="1943741"/>
                  <a:ext cx="352170" cy="226578"/>
                </a:xfrm>
                <a:prstGeom prst="flowChartMagneticDrum">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asellaDiTesto 95"/>
                <p:cNvSpPr txBox="1"/>
                <p:nvPr/>
              </p:nvSpPr>
              <p:spPr>
                <a:xfrm>
                  <a:off x="4255348" y="1436014"/>
                  <a:ext cx="414918" cy="276999"/>
                </a:xfrm>
                <a:prstGeom prst="rect">
                  <a:avLst/>
                </a:prstGeom>
                <a:noFill/>
              </p:spPr>
              <p:txBody>
                <a:bodyPr wrap="square" rtlCol="0">
                  <a:spAutoFit/>
                </a:bodyPr>
                <a:lstStyle/>
                <a:p>
                  <a:r>
                    <a:rPr lang="it-IT" sz="1200" b="1" dirty="0" smtClean="0">
                      <a:solidFill>
                        <a:srgbClr val="00B050"/>
                      </a:solidFill>
                    </a:rPr>
                    <a:t>Up</a:t>
                  </a:r>
                  <a:endParaRPr lang="en-US" sz="1200" b="1" dirty="0">
                    <a:solidFill>
                      <a:srgbClr val="00B050"/>
                    </a:solidFill>
                  </a:endParaRPr>
                </a:p>
              </p:txBody>
            </p:sp>
            <p:sp>
              <p:nvSpPr>
                <p:cNvPr id="97" name="CasellaDiTesto 96"/>
                <p:cNvSpPr txBox="1"/>
                <p:nvPr/>
              </p:nvSpPr>
              <p:spPr>
                <a:xfrm>
                  <a:off x="4162089" y="2120887"/>
                  <a:ext cx="618118" cy="276999"/>
                </a:xfrm>
                <a:prstGeom prst="rect">
                  <a:avLst/>
                </a:prstGeom>
                <a:noFill/>
              </p:spPr>
              <p:txBody>
                <a:bodyPr wrap="square" rtlCol="0">
                  <a:spAutoFit/>
                </a:bodyPr>
                <a:lstStyle/>
                <a:p>
                  <a:r>
                    <a:rPr lang="it-IT" sz="1200" b="1" dirty="0" smtClean="0">
                      <a:solidFill>
                        <a:srgbClr val="FF0000"/>
                      </a:solidFill>
                    </a:rPr>
                    <a:t>Down</a:t>
                  </a:r>
                  <a:endParaRPr lang="en-US" sz="1200" b="1" dirty="0">
                    <a:solidFill>
                      <a:srgbClr val="FF0000"/>
                    </a:solidFill>
                  </a:endParaRPr>
                </a:p>
              </p:txBody>
            </p:sp>
          </p:grpSp>
        </p:grpSp>
        <p:grpSp>
          <p:nvGrpSpPr>
            <p:cNvPr id="78" name="Gruppo 77"/>
            <p:cNvGrpSpPr/>
            <p:nvPr/>
          </p:nvGrpSpPr>
          <p:grpSpPr>
            <a:xfrm flipH="1">
              <a:off x="1049100" y="2820837"/>
              <a:ext cx="1257452" cy="961872"/>
              <a:chOff x="3491879" y="1436014"/>
              <a:chExt cx="1288328" cy="961872"/>
            </a:xfrm>
          </p:grpSpPr>
          <p:grpSp>
            <p:nvGrpSpPr>
              <p:cNvPr id="79" name="Gruppo 78"/>
              <p:cNvGrpSpPr/>
              <p:nvPr/>
            </p:nvGrpSpPr>
            <p:grpSpPr>
              <a:xfrm>
                <a:off x="3491879" y="1635019"/>
                <a:ext cx="551455" cy="568877"/>
                <a:chOff x="7409761" y="4137600"/>
                <a:chExt cx="551455" cy="568877"/>
              </a:xfrm>
            </p:grpSpPr>
            <p:sp>
              <p:nvSpPr>
                <p:cNvPr id="87" name="Cubo 86"/>
                <p:cNvSpPr/>
                <p:nvPr/>
              </p:nvSpPr>
              <p:spPr>
                <a:xfrm>
                  <a:off x="7409761" y="4137600"/>
                  <a:ext cx="551455" cy="568877"/>
                </a:xfrm>
                <a:prstGeom prst="cube">
                  <a:avLst/>
                </a:prstGeom>
                <a:solidFill>
                  <a:srgbClr val="F8F8F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asellaDiTesto 87"/>
                <p:cNvSpPr txBox="1"/>
                <p:nvPr/>
              </p:nvSpPr>
              <p:spPr>
                <a:xfrm>
                  <a:off x="7409762" y="4366143"/>
                  <a:ext cx="361139" cy="276999"/>
                </a:xfrm>
                <a:prstGeom prst="rect">
                  <a:avLst/>
                </a:prstGeom>
                <a:noFill/>
              </p:spPr>
              <p:txBody>
                <a:bodyPr wrap="square" rtlCol="0">
                  <a:spAutoFit/>
                </a:bodyPr>
                <a:lstStyle/>
                <a:p>
                  <a:r>
                    <a:rPr lang="it-IT" sz="1200" dirty="0" smtClean="0"/>
                    <a:t>P2</a:t>
                  </a:r>
                  <a:endParaRPr lang="en-US" sz="1200" dirty="0"/>
                </a:p>
              </p:txBody>
            </p:sp>
            <p:cxnSp>
              <p:nvCxnSpPr>
                <p:cNvPr id="89" name="Connettore 2 88"/>
                <p:cNvCxnSpPr/>
                <p:nvPr/>
              </p:nvCxnSpPr>
              <p:spPr>
                <a:xfrm flipH="1" flipV="1">
                  <a:off x="7740352" y="4299942"/>
                  <a:ext cx="1" cy="360000"/>
                </a:xfrm>
                <a:prstGeom prst="straightConnector1">
                  <a:avLst/>
                </a:prstGeom>
                <a:ln w="127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80" name="Gruppo 79"/>
              <p:cNvGrpSpPr/>
              <p:nvPr/>
            </p:nvGrpSpPr>
            <p:grpSpPr>
              <a:xfrm>
                <a:off x="3966486" y="1436014"/>
                <a:ext cx="813721" cy="961872"/>
                <a:chOff x="3966486" y="1436014"/>
                <a:chExt cx="813721" cy="961872"/>
              </a:xfrm>
            </p:grpSpPr>
            <p:cxnSp>
              <p:nvCxnSpPr>
                <p:cNvPr id="81" name="Connettore 2 80"/>
                <p:cNvCxnSpPr/>
                <p:nvPr/>
              </p:nvCxnSpPr>
              <p:spPr>
                <a:xfrm>
                  <a:off x="3966526" y="1797454"/>
                  <a:ext cx="288000" cy="3964"/>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2" name="Connettore 2 81"/>
                <p:cNvCxnSpPr/>
                <p:nvPr/>
              </p:nvCxnSpPr>
              <p:spPr>
                <a:xfrm>
                  <a:off x="3966486" y="2060658"/>
                  <a:ext cx="288000" cy="3964"/>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83" name="Memoria ad accesso diretto 82"/>
                <p:cNvSpPr/>
                <p:nvPr/>
              </p:nvSpPr>
              <p:spPr>
                <a:xfrm>
                  <a:off x="4271348" y="1685084"/>
                  <a:ext cx="352170" cy="226578"/>
                </a:xfrm>
                <a:prstGeom prst="flowChartMagneticDrum">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emoria ad accesso diretto 83"/>
                <p:cNvSpPr/>
                <p:nvPr/>
              </p:nvSpPr>
              <p:spPr>
                <a:xfrm>
                  <a:off x="4275908" y="1943741"/>
                  <a:ext cx="352170" cy="226578"/>
                </a:xfrm>
                <a:prstGeom prst="flowChartMagneticDrum">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asellaDiTesto 84"/>
                <p:cNvSpPr txBox="1"/>
                <p:nvPr/>
              </p:nvSpPr>
              <p:spPr>
                <a:xfrm>
                  <a:off x="4255348" y="1436014"/>
                  <a:ext cx="414918" cy="276999"/>
                </a:xfrm>
                <a:prstGeom prst="rect">
                  <a:avLst/>
                </a:prstGeom>
                <a:noFill/>
              </p:spPr>
              <p:txBody>
                <a:bodyPr wrap="square" rtlCol="0">
                  <a:spAutoFit/>
                </a:bodyPr>
                <a:lstStyle/>
                <a:p>
                  <a:r>
                    <a:rPr lang="it-IT" sz="1200" b="1" dirty="0" smtClean="0">
                      <a:solidFill>
                        <a:srgbClr val="00B050"/>
                      </a:solidFill>
                    </a:rPr>
                    <a:t>Up</a:t>
                  </a:r>
                  <a:endParaRPr lang="en-US" sz="1200" b="1" dirty="0">
                    <a:solidFill>
                      <a:srgbClr val="00B050"/>
                    </a:solidFill>
                  </a:endParaRPr>
                </a:p>
              </p:txBody>
            </p:sp>
            <p:sp>
              <p:nvSpPr>
                <p:cNvPr id="86" name="CasellaDiTesto 85"/>
                <p:cNvSpPr txBox="1"/>
                <p:nvPr/>
              </p:nvSpPr>
              <p:spPr>
                <a:xfrm>
                  <a:off x="4162089" y="2120887"/>
                  <a:ext cx="618118" cy="276999"/>
                </a:xfrm>
                <a:prstGeom prst="rect">
                  <a:avLst/>
                </a:prstGeom>
                <a:noFill/>
              </p:spPr>
              <p:txBody>
                <a:bodyPr wrap="square" rtlCol="0">
                  <a:spAutoFit/>
                </a:bodyPr>
                <a:lstStyle/>
                <a:p>
                  <a:r>
                    <a:rPr lang="it-IT" sz="1200" b="1" dirty="0" smtClean="0">
                      <a:solidFill>
                        <a:srgbClr val="FF0000"/>
                      </a:solidFill>
                    </a:rPr>
                    <a:t>Down</a:t>
                  </a:r>
                  <a:endParaRPr lang="en-US" sz="1200" b="1" dirty="0">
                    <a:solidFill>
                      <a:srgbClr val="FF0000"/>
                    </a:solidFill>
                  </a:endParaRPr>
                </a:p>
              </p:txBody>
            </p:sp>
          </p:grpSp>
        </p:grpSp>
      </p:grpSp>
    </p:spTree>
    <p:extLst>
      <p:ext uri="{BB962C8B-B14F-4D97-AF65-F5344CB8AC3E}">
        <p14:creationId xmlns:p14="http://schemas.microsoft.com/office/powerpoint/2010/main" val="2941834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0"/>
            <a:ext cx="9144000" cy="483518"/>
          </a:xfrm>
          <a:prstGeom prst="rect">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ctrTitle"/>
          </p:nvPr>
        </p:nvSpPr>
        <p:spPr>
          <a:xfrm>
            <a:off x="0" y="918"/>
            <a:ext cx="5076056" cy="410592"/>
          </a:xfrm>
        </p:spPr>
        <p:txBody>
          <a:bodyPr>
            <a:noAutofit/>
          </a:bodyPr>
          <a:lstStyle/>
          <a:p>
            <a:pPr algn="l"/>
            <a:r>
              <a:rPr lang="it-IT" sz="2000" b="1" dirty="0" smtClean="0"/>
              <a:t>Misura n° 1</a:t>
            </a:r>
            <a:endParaRPr lang="it-IT" sz="2400" b="1" dirty="0"/>
          </a:p>
        </p:txBody>
      </p:sp>
      <p:sp>
        <p:nvSpPr>
          <p:cNvPr id="7" name="Segnaposto numero diapositiva 6"/>
          <p:cNvSpPr>
            <a:spLocks noGrp="1"/>
          </p:cNvSpPr>
          <p:nvPr>
            <p:ph type="sldNum" sz="quarter" idx="12"/>
          </p:nvPr>
        </p:nvSpPr>
        <p:spPr>
          <a:xfrm>
            <a:off x="8748464" y="4803998"/>
            <a:ext cx="298376" cy="252759"/>
          </a:xfrm>
        </p:spPr>
        <p:txBody>
          <a:bodyPr/>
          <a:lstStyle/>
          <a:p>
            <a:fld id="{2BFC0026-57C0-4FBE-A77A-58B0CFCFBA7E}" type="slidenum">
              <a:rPr lang="it-IT" sz="1000" smtClean="0">
                <a:solidFill>
                  <a:schemeClr val="tx1"/>
                </a:solidFill>
              </a:rPr>
              <a:pPr/>
              <a:t>6</a:t>
            </a:fld>
            <a:endParaRPr lang="it-IT" sz="1000" dirty="0">
              <a:solidFill>
                <a:schemeClr val="tx1"/>
              </a:solidFill>
            </a:endParaRPr>
          </a:p>
        </p:txBody>
      </p:sp>
      <p:sp>
        <p:nvSpPr>
          <p:cNvPr id="8" name="Segnaposto piè di pagina 7"/>
          <p:cNvSpPr>
            <a:spLocks noGrp="1"/>
          </p:cNvSpPr>
          <p:nvPr>
            <p:ph type="ftr" sz="quarter" idx="11"/>
          </p:nvPr>
        </p:nvSpPr>
        <p:spPr>
          <a:xfrm>
            <a:off x="35496" y="4803998"/>
            <a:ext cx="3744416" cy="273844"/>
          </a:xfrm>
        </p:spPr>
        <p:txBody>
          <a:bodyPr/>
          <a:lstStyle/>
          <a:p>
            <a:pPr algn="l"/>
            <a:r>
              <a:rPr lang="it-IT" sz="1000" dirty="0" smtClean="0">
                <a:solidFill>
                  <a:schemeClr val="tx1"/>
                </a:solidFill>
              </a:rPr>
              <a:t>Relatività &amp; Meccanica Quantistica - Carlo Cosmelli</a:t>
            </a:r>
            <a:endParaRPr lang="it-IT" sz="1000" dirty="0">
              <a:solidFill>
                <a:schemeClr val="tx1"/>
              </a:solidFill>
            </a:endParaRPr>
          </a:p>
        </p:txBody>
      </p:sp>
      <p:pic>
        <p:nvPicPr>
          <p:cNvPr id="6" name="Picture 3" descr="D:\Didattica\Coursera\Poster Philadelphia\logo RQM 4.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76256" y="123478"/>
            <a:ext cx="2128058" cy="120950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9" descr="Schermata 2013-12-19 a 10.49.18.png"/>
          <p:cNvPicPr>
            <a:picLocks noChangeAspect="1"/>
          </p:cNvPicPr>
          <p:nvPr/>
        </p:nvPicPr>
        <p:blipFill>
          <a:blip r:embed="rId4"/>
          <a:stretch>
            <a:fillRect/>
          </a:stretch>
        </p:blipFill>
        <p:spPr>
          <a:xfrm>
            <a:off x="5715000" y="2114550"/>
            <a:ext cx="1180896" cy="1371600"/>
          </a:xfrm>
          <a:prstGeom prst="rect">
            <a:avLst/>
          </a:prstGeom>
        </p:spPr>
      </p:pic>
      <p:sp>
        <p:nvSpPr>
          <p:cNvPr id="13" name="Rectangle 12"/>
          <p:cNvSpPr/>
          <p:nvPr/>
        </p:nvSpPr>
        <p:spPr>
          <a:xfrm>
            <a:off x="0" y="514350"/>
            <a:ext cx="6781800" cy="1200329"/>
          </a:xfrm>
          <a:prstGeom prst="rect">
            <a:avLst/>
          </a:prstGeom>
        </p:spPr>
        <p:txBody>
          <a:bodyPr wrap="square">
            <a:spAutoFit/>
          </a:bodyPr>
          <a:lstStyle/>
          <a:p>
            <a:r>
              <a:rPr lang="it-IT" b="1" dirty="0" smtClean="0"/>
              <a:t>B</a:t>
            </a:r>
            <a:r>
              <a:rPr lang="it-IT" dirty="0" smtClean="0"/>
              <a:t> e </a:t>
            </a:r>
            <a:r>
              <a:rPr lang="it-IT" b="1" dirty="0" smtClean="0"/>
              <a:t>G</a:t>
            </a:r>
            <a:r>
              <a:rPr lang="it-IT" dirty="0" smtClean="0"/>
              <a:t> sono i due fotoni; </a:t>
            </a:r>
            <a:r>
              <a:rPr lang="it-IT" b="1" dirty="0" smtClean="0"/>
              <a:t>s</a:t>
            </a:r>
            <a:r>
              <a:rPr lang="it-IT" dirty="0" smtClean="0"/>
              <a:t> è la sorgente dei fotoni; </a:t>
            </a:r>
            <a:r>
              <a:rPr lang="it-IT" b="1" dirty="0" smtClean="0"/>
              <a:t>z</a:t>
            </a:r>
            <a:r>
              <a:rPr lang="it-IT" dirty="0" smtClean="0"/>
              <a:t> è un asse di riferimento (il laboratorio); </a:t>
            </a:r>
            <a:r>
              <a:rPr lang="it-IT" b="1" dirty="0" smtClean="0"/>
              <a:t>P</a:t>
            </a:r>
            <a:r>
              <a:rPr lang="it-IT" b="1" baseline="-25000" dirty="0" smtClean="0"/>
              <a:t>B,G</a:t>
            </a:r>
            <a:r>
              <a:rPr lang="it-IT" baseline="-25000" dirty="0" smtClean="0"/>
              <a:t> </a:t>
            </a:r>
            <a:r>
              <a:rPr lang="it-IT" dirty="0" smtClean="0"/>
              <a:t>è la direzione dell’asse dei cristalli che misurano rispettivamente il fotone B e il fotone G; </a:t>
            </a:r>
            <a:r>
              <a:rPr lang="it-IT" b="1" dirty="0" smtClean="0">
                <a:latin typeface="Symbol" charset="2"/>
                <a:cs typeface="Symbol" charset="2"/>
              </a:rPr>
              <a:t>q</a:t>
            </a:r>
            <a:r>
              <a:rPr lang="it-IT" dirty="0" smtClean="0">
                <a:latin typeface="Symbol" charset="2"/>
                <a:cs typeface="Symbol" charset="2"/>
              </a:rPr>
              <a:t> </a:t>
            </a:r>
            <a:r>
              <a:rPr lang="it-IT" dirty="0" smtClean="0"/>
              <a:t>è l’angolo fatto da ogni cristallo con la direzione di riferimento </a:t>
            </a:r>
            <a:r>
              <a:rPr lang="it-IT" b="1" dirty="0" smtClean="0"/>
              <a:t>z </a:t>
            </a:r>
            <a:endParaRPr lang="it-IT" b="1" dirty="0"/>
          </a:p>
        </p:txBody>
      </p:sp>
      <p:sp>
        <p:nvSpPr>
          <p:cNvPr id="14" name="TextBox 13"/>
          <p:cNvSpPr txBox="1"/>
          <p:nvPr/>
        </p:nvSpPr>
        <p:spPr>
          <a:xfrm>
            <a:off x="152400" y="1962150"/>
            <a:ext cx="5486400" cy="1754327"/>
          </a:xfrm>
          <a:prstGeom prst="rect">
            <a:avLst/>
          </a:prstGeom>
          <a:noFill/>
        </p:spPr>
        <p:txBody>
          <a:bodyPr wrap="square" rtlCol="0">
            <a:spAutoFit/>
          </a:bodyPr>
          <a:lstStyle/>
          <a:p>
            <a:r>
              <a:rPr lang="it-IT" b="1" dirty="0" smtClean="0"/>
              <a:t>Caso 1: </a:t>
            </a:r>
          </a:p>
          <a:p>
            <a:r>
              <a:rPr lang="it-IT" dirty="0" smtClean="0"/>
              <a:t>Si misura la Polarizzazione </a:t>
            </a:r>
            <a:r>
              <a:rPr lang="it-IT" b="1" dirty="0" smtClean="0"/>
              <a:t>P(</a:t>
            </a:r>
            <a:r>
              <a:rPr lang="it-IT" b="1" dirty="0" smtClean="0">
                <a:latin typeface="Symbol" charset="2"/>
                <a:cs typeface="Symbol" charset="2"/>
              </a:rPr>
              <a:t>q</a:t>
            </a:r>
            <a:r>
              <a:rPr lang="it-IT" b="1" dirty="0" smtClean="0"/>
              <a:t>) </a:t>
            </a:r>
            <a:r>
              <a:rPr lang="it-IT" dirty="0" smtClean="0"/>
              <a:t>per </a:t>
            </a:r>
            <a:r>
              <a:rPr lang="it-IT" b="1" dirty="0" smtClean="0"/>
              <a:t>un singolo fotone </a:t>
            </a:r>
            <a:r>
              <a:rPr lang="it-IT" dirty="0" smtClean="0"/>
              <a:t>B o G</a:t>
            </a:r>
          </a:p>
          <a:p>
            <a:r>
              <a:rPr lang="it-IT" dirty="0" smtClean="0"/>
              <a:t>P(</a:t>
            </a:r>
            <a:r>
              <a:rPr lang="it-IT" dirty="0" smtClean="0">
                <a:latin typeface="Symbol" charset="2"/>
                <a:cs typeface="Symbol" charset="2"/>
              </a:rPr>
              <a:t>q</a:t>
            </a:r>
            <a:r>
              <a:rPr lang="it-IT" dirty="0" smtClean="0"/>
              <a:t>): per qualunque angolo </a:t>
            </a:r>
            <a:r>
              <a:rPr lang="it-IT" dirty="0" smtClean="0">
                <a:latin typeface="Symbol" charset="2"/>
                <a:cs typeface="Symbol" charset="2"/>
              </a:rPr>
              <a:t>q </a:t>
            </a:r>
            <a:r>
              <a:rPr lang="it-IT" dirty="0" smtClean="0">
                <a:cs typeface="Symbol" charset="2"/>
              </a:rPr>
              <a:t>ho il 50% di probabilità di avere U o D. Una sequenza tipica sarà:</a:t>
            </a:r>
            <a:endParaRPr lang="it-IT" dirty="0" smtClean="0"/>
          </a:p>
          <a:p>
            <a:r>
              <a:rPr lang="it-IT" dirty="0" smtClean="0"/>
              <a:t> </a:t>
            </a:r>
            <a:endParaRPr lang="it-IT" dirty="0"/>
          </a:p>
        </p:txBody>
      </p:sp>
      <p:sp>
        <p:nvSpPr>
          <p:cNvPr id="15" name="Rectangle 14"/>
          <p:cNvSpPr/>
          <p:nvPr/>
        </p:nvSpPr>
        <p:spPr>
          <a:xfrm>
            <a:off x="533400" y="3714750"/>
            <a:ext cx="3085851" cy="369332"/>
          </a:xfrm>
          <a:prstGeom prst="rect">
            <a:avLst/>
          </a:prstGeom>
        </p:spPr>
        <p:txBody>
          <a:bodyPr wrap="none">
            <a:spAutoFit/>
          </a:bodyPr>
          <a:lstStyle/>
          <a:p>
            <a:r>
              <a:rPr lang="it-IT" dirty="0" smtClean="0"/>
              <a:t>UUDUDUDUDDUDUDDDUUDU </a:t>
            </a:r>
            <a:endParaRPr lang="it-IT" dirty="0"/>
          </a:p>
        </p:txBody>
      </p:sp>
      <p:sp>
        <p:nvSpPr>
          <p:cNvPr id="16" name="Rectangle 15"/>
          <p:cNvSpPr/>
          <p:nvPr/>
        </p:nvSpPr>
        <p:spPr>
          <a:xfrm>
            <a:off x="3962400" y="3726418"/>
            <a:ext cx="1966516" cy="369332"/>
          </a:xfrm>
          <a:prstGeom prst="rect">
            <a:avLst/>
          </a:prstGeom>
        </p:spPr>
        <p:txBody>
          <a:bodyPr wrap="none">
            <a:spAutoFit/>
          </a:bodyPr>
          <a:lstStyle/>
          <a:p>
            <a:r>
              <a:rPr lang="it-IT" dirty="0" smtClean="0">
                <a:sym typeface="Symbol"/>
              </a:rPr>
              <a:t></a:t>
            </a:r>
            <a:r>
              <a:rPr lang="it-IT" dirty="0" smtClean="0"/>
              <a:t> (50% U  ;  50% D) </a:t>
            </a:r>
            <a:endParaRPr lang="it-IT" dirty="0"/>
          </a:p>
        </p:txBody>
      </p:sp>
    </p:spTree>
    <p:extLst>
      <p:ext uri="{BB962C8B-B14F-4D97-AF65-F5344CB8AC3E}">
        <p14:creationId xmlns:p14="http://schemas.microsoft.com/office/powerpoint/2010/main" val="476947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0"/>
            <a:ext cx="9144000" cy="483518"/>
          </a:xfrm>
          <a:prstGeom prst="rect">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ctrTitle"/>
          </p:nvPr>
        </p:nvSpPr>
        <p:spPr>
          <a:xfrm>
            <a:off x="0" y="918"/>
            <a:ext cx="5076056" cy="410592"/>
          </a:xfrm>
        </p:spPr>
        <p:txBody>
          <a:bodyPr>
            <a:noAutofit/>
          </a:bodyPr>
          <a:lstStyle/>
          <a:p>
            <a:pPr algn="l"/>
            <a:r>
              <a:rPr lang="it-IT" sz="2000" b="1" dirty="0" smtClean="0"/>
              <a:t>Misura n° 2</a:t>
            </a:r>
            <a:endParaRPr lang="it-IT" sz="2400" b="1" dirty="0"/>
          </a:p>
        </p:txBody>
      </p:sp>
      <p:sp>
        <p:nvSpPr>
          <p:cNvPr id="7" name="Segnaposto numero diapositiva 6"/>
          <p:cNvSpPr>
            <a:spLocks noGrp="1"/>
          </p:cNvSpPr>
          <p:nvPr>
            <p:ph type="sldNum" sz="quarter" idx="12"/>
          </p:nvPr>
        </p:nvSpPr>
        <p:spPr>
          <a:xfrm>
            <a:off x="8748464" y="4803998"/>
            <a:ext cx="298376" cy="252759"/>
          </a:xfrm>
        </p:spPr>
        <p:txBody>
          <a:bodyPr/>
          <a:lstStyle/>
          <a:p>
            <a:fld id="{2BFC0026-57C0-4FBE-A77A-58B0CFCFBA7E}" type="slidenum">
              <a:rPr lang="it-IT" sz="1000" smtClean="0">
                <a:solidFill>
                  <a:schemeClr val="tx1"/>
                </a:solidFill>
              </a:rPr>
              <a:pPr/>
              <a:t>7</a:t>
            </a:fld>
            <a:endParaRPr lang="it-IT" sz="1000" dirty="0">
              <a:solidFill>
                <a:schemeClr val="tx1"/>
              </a:solidFill>
            </a:endParaRPr>
          </a:p>
        </p:txBody>
      </p:sp>
      <p:sp>
        <p:nvSpPr>
          <p:cNvPr id="8" name="Segnaposto piè di pagina 7"/>
          <p:cNvSpPr>
            <a:spLocks noGrp="1"/>
          </p:cNvSpPr>
          <p:nvPr>
            <p:ph type="ftr" sz="quarter" idx="11"/>
          </p:nvPr>
        </p:nvSpPr>
        <p:spPr>
          <a:xfrm>
            <a:off x="35496" y="4803998"/>
            <a:ext cx="3744416" cy="273844"/>
          </a:xfrm>
        </p:spPr>
        <p:txBody>
          <a:bodyPr/>
          <a:lstStyle/>
          <a:p>
            <a:pPr algn="l"/>
            <a:r>
              <a:rPr lang="it-IT" sz="1000" dirty="0" smtClean="0">
                <a:solidFill>
                  <a:schemeClr val="tx1"/>
                </a:solidFill>
              </a:rPr>
              <a:t>Relatività &amp; Meccanica Quantistica - Carlo Cosmelli</a:t>
            </a:r>
            <a:endParaRPr lang="it-IT" sz="1000" dirty="0">
              <a:solidFill>
                <a:schemeClr val="tx1"/>
              </a:solidFill>
            </a:endParaRPr>
          </a:p>
        </p:txBody>
      </p:sp>
      <p:pic>
        <p:nvPicPr>
          <p:cNvPr id="6" name="Picture 3" descr="D:\Didattica\Coursera\Poster Philadelphia\logo RQM 4.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76256" y="123478"/>
            <a:ext cx="2128058" cy="120950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10" descr="Schermata 2013-12-19 a 10.49.31.png"/>
          <p:cNvPicPr>
            <a:picLocks noChangeAspect="1"/>
          </p:cNvPicPr>
          <p:nvPr/>
        </p:nvPicPr>
        <p:blipFill>
          <a:blip r:embed="rId4"/>
          <a:stretch>
            <a:fillRect/>
          </a:stretch>
        </p:blipFill>
        <p:spPr>
          <a:xfrm>
            <a:off x="4724400" y="1657350"/>
            <a:ext cx="2097224" cy="1676400"/>
          </a:xfrm>
          <a:prstGeom prst="rect">
            <a:avLst/>
          </a:prstGeom>
        </p:spPr>
      </p:pic>
      <p:sp>
        <p:nvSpPr>
          <p:cNvPr id="13" name="Rectangle 12"/>
          <p:cNvSpPr/>
          <p:nvPr/>
        </p:nvSpPr>
        <p:spPr>
          <a:xfrm>
            <a:off x="1143000" y="2800350"/>
            <a:ext cx="1582484" cy="369332"/>
          </a:xfrm>
          <a:prstGeom prst="rect">
            <a:avLst/>
          </a:prstGeom>
        </p:spPr>
        <p:txBody>
          <a:bodyPr wrap="none">
            <a:spAutoFit/>
          </a:bodyPr>
          <a:lstStyle/>
          <a:p>
            <a:r>
              <a:rPr lang="en-US" b="1" dirty="0" smtClean="0"/>
              <a:t>PP(</a:t>
            </a:r>
            <a:r>
              <a:rPr lang="it-IT" b="1" dirty="0" smtClean="0">
                <a:sym typeface="Symbol"/>
              </a:rPr>
              <a:t></a:t>
            </a:r>
            <a:r>
              <a:rPr lang="en-US" b="1" dirty="0" smtClean="0"/>
              <a:t>): </a:t>
            </a:r>
            <a:r>
              <a:rPr lang="it-IT" dirty="0" smtClean="0">
                <a:sym typeface="Symbol"/>
              </a:rPr>
              <a:t></a:t>
            </a:r>
            <a:r>
              <a:rPr lang="en-US" baseline="-25000" dirty="0" smtClean="0"/>
              <a:t>B</a:t>
            </a:r>
            <a:r>
              <a:rPr lang="en-US" dirty="0" smtClean="0"/>
              <a:t>=</a:t>
            </a:r>
            <a:r>
              <a:rPr lang="it-IT" dirty="0" smtClean="0">
                <a:sym typeface="Symbol"/>
              </a:rPr>
              <a:t></a:t>
            </a:r>
            <a:r>
              <a:rPr lang="en-US" baseline="-25000" dirty="0" smtClean="0"/>
              <a:t>G</a:t>
            </a:r>
            <a:r>
              <a:rPr lang="en-US" dirty="0" smtClean="0"/>
              <a:t>=</a:t>
            </a:r>
            <a:r>
              <a:rPr lang="it-IT" dirty="0" smtClean="0">
                <a:sym typeface="Symbol"/>
              </a:rPr>
              <a:t></a:t>
            </a:r>
            <a:r>
              <a:rPr lang="it-IT" dirty="0" smtClean="0"/>
              <a:t> </a:t>
            </a:r>
            <a:endParaRPr lang="it-IT" dirty="0"/>
          </a:p>
        </p:txBody>
      </p:sp>
      <p:sp>
        <p:nvSpPr>
          <p:cNvPr id="14" name="Rectangle 13"/>
          <p:cNvSpPr/>
          <p:nvPr/>
        </p:nvSpPr>
        <p:spPr>
          <a:xfrm>
            <a:off x="152400" y="590550"/>
            <a:ext cx="6705600" cy="646331"/>
          </a:xfrm>
          <a:prstGeom prst="rect">
            <a:avLst/>
          </a:prstGeom>
        </p:spPr>
        <p:txBody>
          <a:bodyPr wrap="square">
            <a:spAutoFit/>
          </a:bodyPr>
          <a:lstStyle/>
          <a:p>
            <a:r>
              <a:rPr lang="it-IT" dirty="0" smtClean="0"/>
              <a:t>Si può misurare la “</a:t>
            </a:r>
            <a:r>
              <a:rPr lang="it-IT" b="1" u="sng" dirty="0" smtClean="0"/>
              <a:t>P</a:t>
            </a:r>
            <a:r>
              <a:rPr lang="it-IT" b="1" dirty="0" smtClean="0"/>
              <a:t>aired </a:t>
            </a:r>
            <a:r>
              <a:rPr lang="it-IT" b="1" u="sng" dirty="0" smtClean="0"/>
              <a:t>P</a:t>
            </a:r>
            <a:r>
              <a:rPr lang="it-IT" b="1" dirty="0" smtClean="0"/>
              <a:t>olarization</a:t>
            </a:r>
            <a:r>
              <a:rPr lang="it-IT" dirty="0" smtClean="0"/>
              <a:t>” PP(</a:t>
            </a:r>
            <a:r>
              <a:rPr lang="it-IT" dirty="0" smtClean="0">
                <a:sym typeface="Symbol"/>
              </a:rPr>
              <a:t></a:t>
            </a:r>
            <a:r>
              <a:rPr lang="it-IT" dirty="0" smtClean="0"/>
              <a:t>), ossia la </a:t>
            </a:r>
            <a:r>
              <a:rPr lang="it-IT" b="1" dirty="0" smtClean="0"/>
              <a:t>Polarizzazione accoppiata </a:t>
            </a:r>
            <a:endParaRPr lang="it-IT" b="1" dirty="0"/>
          </a:p>
        </p:txBody>
      </p:sp>
      <p:sp>
        <p:nvSpPr>
          <p:cNvPr id="15" name="Rectangle 14"/>
          <p:cNvSpPr/>
          <p:nvPr/>
        </p:nvSpPr>
        <p:spPr>
          <a:xfrm>
            <a:off x="228600" y="1428750"/>
            <a:ext cx="4953000" cy="923330"/>
          </a:xfrm>
          <a:prstGeom prst="rect">
            <a:avLst/>
          </a:prstGeom>
        </p:spPr>
        <p:txBody>
          <a:bodyPr wrap="square">
            <a:spAutoFit/>
          </a:bodyPr>
          <a:lstStyle/>
          <a:p>
            <a:r>
              <a:rPr lang="it-IT" dirty="0" smtClean="0"/>
              <a:t>PP(</a:t>
            </a:r>
            <a:r>
              <a:rPr lang="it-IT" dirty="0" smtClean="0">
                <a:sym typeface="Symbol"/>
              </a:rPr>
              <a:t></a:t>
            </a:r>
            <a:r>
              <a:rPr lang="it-IT" dirty="0" smtClean="0"/>
              <a:t>): l’angolo è uguale, è la stessa situazione dell’EPR, le sequenze dei risultati U e D sono casuali, ma </a:t>
            </a:r>
            <a:r>
              <a:rPr lang="it-IT" u="sng" dirty="0" smtClean="0"/>
              <a:t>sono uguali</a:t>
            </a:r>
            <a:r>
              <a:rPr lang="it-IT" dirty="0" smtClean="0"/>
              <a:t>. </a:t>
            </a:r>
            <a:endParaRPr lang="it-IT" dirty="0"/>
          </a:p>
        </p:txBody>
      </p:sp>
      <p:sp>
        <p:nvSpPr>
          <p:cNvPr id="16" name="Rectangle 15"/>
          <p:cNvSpPr/>
          <p:nvPr/>
        </p:nvSpPr>
        <p:spPr>
          <a:xfrm>
            <a:off x="457200" y="3638550"/>
            <a:ext cx="3377547" cy="369332"/>
          </a:xfrm>
          <a:prstGeom prst="rect">
            <a:avLst/>
          </a:prstGeom>
        </p:spPr>
        <p:txBody>
          <a:bodyPr wrap="none">
            <a:spAutoFit/>
          </a:bodyPr>
          <a:lstStyle/>
          <a:p>
            <a:r>
              <a:rPr lang="it-IT" dirty="0" smtClean="0"/>
              <a:t>B : UUDUDUDUDDUDUDDDUUDU </a:t>
            </a:r>
            <a:endParaRPr lang="it-IT" dirty="0"/>
          </a:p>
        </p:txBody>
      </p:sp>
      <p:sp>
        <p:nvSpPr>
          <p:cNvPr id="17" name="Rectangle 16"/>
          <p:cNvSpPr/>
          <p:nvPr/>
        </p:nvSpPr>
        <p:spPr>
          <a:xfrm>
            <a:off x="457200" y="4095750"/>
            <a:ext cx="3397610" cy="369332"/>
          </a:xfrm>
          <a:prstGeom prst="rect">
            <a:avLst/>
          </a:prstGeom>
        </p:spPr>
        <p:txBody>
          <a:bodyPr wrap="none">
            <a:spAutoFit/>
          </a:bodyPr>
          <a:lstStyle/>
          <a:p>
            <a:r>
              <a:rPr lang="it-IT" dirty="0" smtClean="0"/>
              <a:t>G : UUDUDUDUDDUDUDDDUUDU </a:t>
            </a:r>
            <a:endParaRPr lang="it-IT" dirty="0"/>
          </a:p>
        </p:txBody>
      </p:sp>
      <p:sp>
        <p:nvSpPr>
          <p:cNvPr id="18" name="Rectangle 17"/>
          <p:cNvSpPr/>
          <p:nvPr/>
        </p:nvSpPr>
        <p:spPr>
          <a:xfrm>
            <a:off x="4114800" y="3562350"/>
            <a:ext cx="2139077" cy="369332"/>
          </a:xfrm>
          <a:prstGeom prst="rect">
            <a:avLst/>
          </a:prstGeom>
        </p:spPr>
        <p:txBody>
          <a:bodyPr wrap="none">
            <a:spAutoFit/>
          </a:bodyPr>
          <a:lstStyle/>
          <a:p>
            <a:r>
              <a:rPr lang="it-IT" dirty="0" smtClean="0"/>
              <a:t>circa 50% U  ;  50% D </a:t>
            </a:r>
            <a:endParaRPr lang="it-IT" dirty="0"/>
          </a:p>
        </p:txBody>
      </p:sp>
      <p:sp>
        <p:nvSpPr>
          <p:cNvPr id="19" name="TextBox 18"/>
          <p:cNvSpPr txBox="1"/>
          <p:nvPr/>
        </p:nvSpPr>
        <p:spPr>
          <a:xfrm>
            <a:off x="4953000" y="4095750"/>
            <a:ext cx="947833" cy="369332"/>
          </a:xfrm>
          <a:prstGeom prst="rect">
            <a:avLst/>
          </a:prstGeom>
          <a:noFill/>
        </p:spPr>
        <p:txBody>
          <a:bodyPr wrap="none" rtlCol="0">
            <a:spAutoFit/>
          </a:bodyPr>
          <a:lstStyle/>
          <a:p>
            <a:r>
              <a:rPr lang="it-IT" dirty="0" smtClean="0"/>
              <a:t>“           “</a:t>
            </a:r>
            <a:endParaRPr lang="it-IT" dirty="0"/>
          </a:p>
        </p:txBody>
      </p:sp>
    </p:spTree>
    <p:extLst>
      <p:ext uri="{BB962C8B-B14F-4D97-AF65-F5344CB8AC3E}">
        <p14:creationId xmlns:p14="http://schemas.microsoft.com/office/powerpoint/2010/main" val="1694280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0"/>
            <a:ext cx="9144000" cy="483518"/>
          </a:xfrm>
          <a:prstGeom prst="rect">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ctrTitle"/>
          </p:nvPr>
        </p:nvSpPr>
        <p:spPr>
          <a:xfrm>
            <a:off x="0" y="918"/>
            <a:ext cx="5076056" cy="410592"/>
          </a:xfrm>
        </p:spPr>
        <p:txBody>
          <a:bodyPr>
            <a:noAutofit/>
          </a:bodyPr>
          <a:lstStyle/>
          <a:p>
            <a:pPr algn="l"/>
            <a:r>
              <a:rPr lang="it-IT" sz="2000" b="1" dirty="0" smtClean="0"/>
              <a:t>Misura n° 3a</a:t>
            </a:r>
            <a:endParaRPr lang="it-IT" sz="2400" b="1" dirty="0"/>
          </a:p>
        </p:txBody>
      </p:sp>
      <p:sp>
        <p:nvSpPr>
          <p:cNvPr id="7" name="Segnaposto numero diapositiva 6"/>
          <p:cNvSpPr>
            <a:spLocks noGrp="1"/>
          </p:cNvSpPr>
          <p:nvPr>
            <p:ph type="sldNum" sz="quarter" idx="12"/>
          </p:nvPr>
        </p:nvSpPr>
        <p:spPr>
          <a:xfrm>
            <a:off x="8748464" y="4803998"/>
            <a:ext cx="298376" cy="252759"/>
          </a:xfrm>
        </p:spPr>
        <p:txBody>
          <a:bodyPr/>
          <a:lstStyle/>
          <a:p>
            <a:fld id="{2BFC0026-57C0-4FBE-A77A-58B0CFCFBA7E}" type="slidenum">
              <a:rPr lang="it-IT" sz="1000" smtClean="0">
                <a:solidFill>
                  <a:schemeClr val="tx1"/>
                </a:solidFill>
              </a:rPr>
              <a:pPr/>
              <a:t>8</a:t>
            </a:fld>
            <a:endParaRPr lang="it-IT" sz="1000" dirty="0">
              <a:solidFill>
                <a:schemeClr val="tx1"/>
              </a:solidFill>
            </a:endParaRPr>
          </a:p>
        </p:txBody>
      </p:sp>
      <p:sp>
        <p:nvSpPr>
          <p:cNvPr id="8" name="Segnaposto piè di pagina 7"/>
          <p:cNvSpPr>
            <a:spLocks noGrp="1"/>
          </p:cNvSpPr>
          <p:nvPr>
            <p:ph type="ftr" sz="quarter" idx="11"/>
          </p:nvPr>
        </p:nvSpPr>
        <p:spPr>
          <a:xfrm>
            <a:off x="35496" y="4803998"/>
            <a:ext cx="3744416" cy="273844"/>
          </a:xfrm>
        </p:spPr>
        <p:txBody>
          <a:bodyPr/>
          <a:lstStyle/>
          <a:p>
            <a:pPr algn="l"/>
            <a:r>
              <a:rPr lang="it-IT" sz="1000" dirty="0" smtClean="0">
                <a:solidFill>
                  <a:schemeClr val="tx1"/>
                </a:solidFill>
              </a:rPr>
              <a:t>Relatività &amp; Meccanica Quantistica - Carlo Cosmelli</a:t>
            </a:r>
            <a:endParaRPr lang="it-IT" sz="1000" dirty="0">
              <a:solidFill>
                <a:schemeClr val="tx1"/>
              </a:solidFill>
            </a:endParaRPr>
          </a:p>
        </p:txBody>
      </p:sp>
      <p:pic>
        <p:nvPicPr>
          <p:cNvPr id="6" name="Picture 3" descr="D:\Didattica\Coursera\Poster Philadelphia\logo RQM 4.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76256" y="123478"/>
            <a:ext cx="2128058" cy="120950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11" descr="Schermata 2013-12-19 a 10.49.36.png"/>
          <p:cNvPicPr>
            <a:picLocks noChangeAspect="1"/>
          </p:cNvPicPr>
          <p:nvPr/>
        </p:nvPicPr>
        <p:blipFill>
          <a:blip r:embed="rId4"/>
          <a:stretch>
            <a:fillRect/>
          </a:stretch>
        </p:blipFill>
        <p:spPr>
          <a:xfrm>
            <a:off x="4876800" y="1581150"/>
            <a:ext cx="1834779" cy="1358900"/>
          </a:xfrm>
          <a:prstGeom prst="rect">
            <a:avLst/>
          </a:prstGeom>
        </p:spPr>
      </p:pic>
      <p:sp>
        <p:nvSpPr>
          <p:cNvPr id="13" name="Rectangle 12"/>
          <p:cNvSpPr/>
          <p:nvPr/>
        </p:nvSpPr>
        <p:spPr>
          <a:xfrm>
            <a:off x="0" y="590550"/>
            <a:ext cx="6781800" cy="646331"/>
          </a:xfrm>
          <a:prstGeom prst="rect">
            <a:avLst/>
          </a:prstGeom>
        </p:spPr>
        <p:txBody>
          <a:bodyPr wrap="square">
            <a:spAutoFit/>
          </a:bodyPr>
          <a:lstStyle/>
          <a:p>
            <a:r>
              <a:rPr lang="it-IT" dirty="0" smtClean="0"/>
              <a:t>Si può misurare la “</a:t>
            </a:r>
            <a:r>
              <a:rPr lang="it-IT" b="1" u="sng" dirty="0" smtClean="0"/>
              <a:t>P</a:t>
            </a:r>
            <a:r>
              <a:rPr lang="it-IT" b="1" dirty="0" smtClean="0"/>
              <a:t>olarization </a:t>
            </a:r>
            <a:r>
              <a:rPr lang="it-IT" b="1" u="sng" dirty="0" smtClean="0"/>
              <a:t>C</a:t>
            </a:r>
            <a:r>
              <a:rPr lang="it-IT" b="1" dirty="0" smtClean="0"/>
              <a:t>orrelation</a:t>
            </a:r>
            <a:r>
              <a:rPr lang="it-IT" dirty="0" smtClean="0"/>
              <a:t>” , correlazione della Polarizzazione </a:t>
            </a:r>
            <a:endParaRPr lang="it-IT" dirty="0"/>
          </a:p>
        </p:txBody>
      </p:sp>
      <p:sp>
        <p:nvSpPr>
          <p:cNvPr id="14" name="Rectangle 13"/>
          <p:cNvSpPr/>
          <p:nvPr/>
        </p:nvSpPr>
        <p:spPr>
          <a:xfrm>
            <a:off x="152400" y="1504950"/>
            <a:ext cx="4572000" cy="1200329"/>
          </a:xfrm>
          <a:prstGeom prst="rect">
            <a:avLst/>
          </a:prstGeom>
        </p:spPr>
        <p:txBody>
          <a:bodyPr>
            <a:spAutoFit/>
          </a:bodyPr>
          <a:lstStyle/>
          <a:p>
            <a:r>
              <a:rPr lang="it-IT" b="1" dirty="0" smtClean="0"/>
              <a:t>PC(</a:t>
            </a:r>
            <a:r>
              <a:rPr lang="it-IT" b="1" dirty="0" smtClean="0">
                <a:sym typeface="Symbol"/>
              </a:rPr>
              <a:t></a:t>
            </a:r>
            <a:r>
              <a:rPr lang="it-IT" b="1" dirty="0" smtClean="0"/>
              <a:t>)</a:t>
            </a:r>
            <a:r>
              <a:rPr lang="it-IT" dirty="0" smtClean="0"/>
              <a:t>: gli angoli sono diversi, </a:t>
            </a:r>
            <a:r>
              <a:rPr lang="it-IT" b="1" dirty="0" smtClean="0">
                <a:sym typeface="Symbol"/>
              </a:rPr>
              <a:t></a:t>
            </a:r>
            <a:r>
              <a:rPr lang="it-IT" b="1" dirty="0" smtClean="0"/>
              <a:t> = </a:t>
            </a:r>
            <a:r>
              <a:rPr lang="it-IT" b="1" dirty="0" smtClean="0">
                <a:sym typeface="Symbol"/>
              </a:rPr>
              <a:t></a:t>
            </a:r>
            <a:r>
              <a:rPr lang="it-IT" b="1" baseline="-25000" dirty="0" smtClean="0"/>
              <a:t>G </a:t>
            </a:r>
            <a:r>
              <a:rPr lang="it-IT" b="1" dirty="0" smtClean="0"/>
              <a:t>- </a:t>
            </a:r>
            <a:r>
              <a:rPr lang="it-IT" b="1" dirty="0" smtClean="0">
                <a:sym typeface="Symbol"/>
              </a:rPr>
              <a:t></a:t>
            </a:r>
            <a:r>
              <a:rPr lang="it-IT" b="1" baseline="-25000" dirty="0" smtClean="0"/>
              <a:t>B</a:t>
            </a:r>
            <a:r>
              <a:rPr lang="it-IT" baseline="-25000" dirty="0" smtClean="0"/>
              <a:t>  </a:t>
            </a:r>
            <a:r>
              <a:rPr lang="it-IT" dirty="0" smtClean="0"/>
              <a:t>. Le sequenze saranno diverse, per ogni conteggio ho un </a:t>
            </a:r>
            <a:r>
              <a:rPr lang="it-IT" b="1" dirty="0" smtClean="0"/>
              <a:t>Match (M)</a:t>
            </a:r>
            <a:r>
              <a:rPr lang="it-IT" dirty="0" smtClean="0"/>
              <a:t> se il risultato è lo stesso, un </a:t>
            </a:r>
            <a:r>
              <a:rPr lang="it-IT" b="1" dirty="0" smtClean="0"/>
              <a:t>Errore (E) </a:t>
            </a:r>
            <a:r>
              <a:rPr lang="it-IT" dirty="0" smtClean="0"/>
              <a:t>se è diverso </a:t>
            </a:r>
            <a:endParaRPr lang="it-IT" dirty="0"/>
          </a:p>
        </p:txBody>
      </p:sp>
      <p:sp>
        <p:nvSpPr>
          <p:cNvPr id="15" name="Rectangle 14"/>
          <p:cNvSpPr/>
          <p:nvPr/>
        </p:nvSpPr>
        <p:spPr>
          <a:xfrm>
            <a:off x="533400" y="3105150"/>
            <a:ext cx="3615931" cy="646331"/>
          </a:xfrm>
          <a:prstGeom prst="rect">
            <a:avLst/>
          </a:prstGeom>
        </p:spPr>
        <p:txBody>
          <a:bodyPr wrap="none">
            <a:spAutoFit/>
          </a:bodyPr>
          <a:lstStyle/>
          <a:p>
            <a:r>
              <a:rPr lang="it-IT" dirty="0" smtClean="0"/>
              <a:t>B : UUDU DUDU DDUD UDDD UUDU </a:t>
            </a:r>
          </a:p>
          <a:p>
            <a:r>
              <a:rPr lang="it-IT" dirty="0" smtClean="0"/>
              <a:t>G : UUD</a:t>
            </a:r>
            <a:r>
              <a:rPr lang="it-IT" b="1" u="sng" dirty="0" smtClean="0"/>
              <a:t>D</a:t>
            </a:r>
            <a:r>
              <a:rPr lang="it-IT" b="1" dirty="0" smtClean="0"/>
              <a:t> </a:t>
            </a:r>
            <a:r>
              <a:rPr lang="it-IT" dirty="0" smtClean="0"/>
              <a:t>DUD</a:t>
            </a:r>
            <a:r>
              <a:rPr lang="it-IT" b="1" u="sng" dirty="0" smtClean="0"/>
              <a:t>D</a:t>
            </a:r>
            <a:r>
              <a:rPr lang="it-IT" b="1" dirty="0" smtClean="0"/>
              <a:t> </a:t>
            </a:r>
            <a:r>
              <a:rPr lang="it-IT" dirty="0" smtClean="0"/>
              <a:t>D</a:t>
            </a:r>
            <a:r>
              <a:rPr lang="it-IT" b="1" u="sng" dirty="0" smtClean="0"/>
              <a:t>U</a:t>
            </a:r>
            <a:r>
              <a:rPr lang="it-IT" dirty="0" smtClean="0"/>
              <a:t>UD UDD</a:t>
            </a:r>
            <a:r>
              <a:rPr lang="it-IT" b="1" u="sng" dirty="0" smtClean="0"/>
              <a:t>U</a:t>
            </a:r>
            <a:r>
              <a:rPr lang="it-IT" dirty="0" smtClean="0"/>
              <a:t> U</a:t>
            </a:r>
            <a:r>
              <a:rPr lang="it-IT" b="1" u="sng" dirty="0" smtClean="0"/>
              <a:t>D</a:t>
            </a:r>
            <a:r>
              <a:rPr lang="it-IT" dirty="0" smtClean="0"/>
              <a:t>DU </a:t>
            </a:r>
            <a:endParaRPr lang="it-IT" dirty="0"/>
          </a:p>
        </p:txBody>
      </p:sp>
      <p:sp>
        <p:nvSpPr>
          <p:cNvPr id="17" name="Rectangle 16"/>
          <p:cNvSpPr/>
          <p:nvPr/>
        </p:nvSpPr>
        <p:spPr>
          <a:xfrm>
            <a:off x="228600" y="3714750"/>
            <a:ext cx="3931435" cy="338554"/>
          </a:xfrm>
          <a:prstGeom prst="rect">
            <a:avLst/>
          </a:prstGeom>
        </p:spPr>
        <p:txBody>
          <a:bodyPr wrap="none">
            <a:spAutoFit/>
          </a:bodyPr>
          <a:lstStyle/>
          <a:p>
            <a:r>
              <a:rPr lang="it-IT" sz="1600" dirty="0" smtClean="0"/>
              <a:t>Match:</a:t>
            </a:r>
            <a:r>
              <a:rPr lang="it-IT" sz="1400" dirty="0" smtClean="0"/>
              <a:t>MMM     MMM    M    MM MMM    M   MM </a:t>
            </a:r>
            <a:endParaRPr lang="it-IT" sz="1400" dirty="0"/>
          </a:p>
        </p:txBody>
      </p:sp>
      <p:sp>
        <p:nvSpPr>
          <p:cNvPr id="18" name="Rectangle 17"/>
          <p:cNvSpPr/>
          <p:nvPr/>
        </p:nvSpPr>
        <p:spPr>
          <a:xfrm>
            <a:off x="76200" y="4019550"/>
            <a:ext cx="3776695" cy="338554"/>
          </a:xfrm>
          <a:prstGeom prst="rect">
            <a:avLst/>
          </a:prstGeom>
        </p:spPr>
        <p:txBody>
          <a:bodyPr wrap="none">
            <a:spAutoFit/>
          </a:bodyPr>
          <a:lstStyle/>
          <a:p>
            <a:r>
              <a:rPr lang="it-IT" sz="1600" dirty="0" smtClean="0"/>
              <a:t>ERRORE:          E           E      E                  E     E </a:t>
            </a:r>
            <a:endParaRPr lang="it-IT" sz="1600" dirty="0"/>
          </a:p>
        </p:txBody>
      </p:sp>
      <p:sp>
        <p:nvSpPr>
          <p:cNvPr id="19" name="Rectangle 18"/>
          <p:cNvSpPr/>
          <p:nvPr/>
        </p:nvSpPr>
        <p:spPr>
          <a:xfrm>
            <a:off x="4419600" y="3105150"/>
            <a:ext cx="1912077" cy="646331"/>
          </a:xfrm>
          <a:prstGeom prst="rect">
            <a:avLst/>
          </a:prstGeom>
        </p:spPr>
        <p:txBody>
          <a:bodyPr wrap="none">
            <a:spAutoFit/>
          </a:bodyPr>
          <a:lstStyle/>
          <a:p>
            <a:r>
              <a:rPr lang="it-IT" dirty="0" smtClean="0"/>
              <a:t>(N fotoni misurati) </a:t>
            </a:r>
          </a:p>
          <a:p>
            <a:r>
              <a:rPr lang="it-IT" dirty="0" smtClean="0"/>
              <a:t>(N fotoni misurati) </a:t>
            </a:r>
            <a:endParaRPr lang="it-IT" dirty="0"/>
          </a:p>
        </p:txBody>
      </p:sp>
      <p:sp>
        <p:nvSpPr>
          <p:cNvPr id="20" name="Rectangle 19"/>
          <p:cNvSpPr/>
          <p:nvPr/>
        </p:nvSpPr>
        <p:spPr>
          <a:xfrm>
            <a:off x="4419600" y="3714750"/>
            <a:ext cx="2376109" cy="369332"/>
          </a:xfrm>
          <a:prstGeom prst="rect">
            <a:avLst/>
          </a:prstGeom>
        </p:spPr>
        <p:txBody>
          <a:bodyPr wrap="none">
            <a:spAutoFit/>
          </a:bodyPr>
          <a:lstStyle/>
          <a:p>
            <a:r>
              <a:rPr lang="it-IT" dirty="0" smtClean="0"/>
              <a:t>(N</a:t>
            </a:r>
            <a:r>
              <a:rPr lang="it-IT" baseline="-25000" dirty="0" smtClean="0"/>
              <a:t>M </a:t>
            </a:r>
            <a:r>
              <a:rPr lang="it-IT" dirty="0" smtClean="0"/>
              <a:t>= numero di M=15) </a:t>
            </a:r>
            <a:endParaRPr lang="it-IT" dirty="0"/>
          </a:p>
        </p:txBody>
      </p:sp>
      <p:sp>
        <p:nvSpPr>
          <p:cNvPr id="21" name="Rectangle 20"/>
          <p:cNvSpPr/>
          <p:nvPr/>
        </p:nvSpPr>
        <p:spPr>
          <a:xfrm>
            <a:off x="4419600" y="4031218"/>
            <a:ext cx="2065852" cy="369332"/>
          </a:xfrm>
          <a:prstGeom prst="rect">
            <a:avLst/>
          </a:prstGeom>
        </p:spPr>
        <p:txBody>
          <a:bodyPr wrap="none">
            <a:spAutoFit/>
          </a:bodyPr>
          <a:lstStyle/>
          <a:p>
            <a:r>
              <a:rPr lang="it-IT" dirty="0" smtClean="0"/>
              <a:t>(N</a:t>
            </a:r>
            <a:r>
              <a:rPr lang="it-IT" baseline="-25000" dirty="0" smtClean="0"/>
              <a:t>E </a:t>
            </a:r>
            <a:r>
              <a:rPr lang="it-IT" dirty="0" smtClean="0"/>
              <a:t>=numero di E=5) </a:t>
            </a:r>
            <a:endParaRPr lang="it-IT" dirty="0"/>
          </a:p>
        </p:txBody>
      </p:sp>
      <p:sp>
        <p:nvSpPr>
          <p:cNvPr id="22" name="Rectangle 21"/>
          <p:cNvSpPr/>
          <p:nvPr/>
        </p:nvSpPr>
        <p:spPr>
          <a:xfrm>
            <a:off x="3539074" y="2387084"/>
            <a:ext cx="2065852" cy="369332"/>
          </a:xfrm>
          <a:prstGeom prst="rect">
            <a:avLst/>
          </a:prstGeom>
        </p:spPr>
        <p:txBody>
          <a:bodyPr wrap="none">
            <a:spAutoFit/>
          </a:bodyPr>
          <a:lstStyle/>
          <a:p>
            <a:r>
              <a:rPr lang="it-IT" dirty="0" smtClean="0"/>
              <a:t>(N</a:t>
            </a:r>
            <a:r>
              <a:rPr lang="it-IT" baseline="-25000" dirty="0" smtClean="0"/>
              <a:t>E </a:t>
            </a:r>
            <a:r>
              <a:rPr lang="it-IT" dirty="0" smtClean="0"/>
              <a:t>=numero di E=5) </a:t>
            </a:r>
            <a:endParaRPr lang="it-IT" dirty="0"/>
          </a:p>
        </p:txBody>
      </p:sp>
    </p:spTree>
    <p:extLst>
      <p:ext uri="{BB962C8B-B14F-4D97-AF65-F5344CB8AC3E}">
        <p14:creationId xmlns:p14="http://schemas.microsoft.com/office/powerpoint/2010/main" val="2571856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0"/>
            <a:ext cx="9144000" cy="483518"/>
          </a:xfrm>
          <a:prstGeom prst="rect">
            <a:avLst/>
          </a:prstGeom>
          <a:solidFill>
            <a:srgbClr val="0070C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ctrTitle"/>
          </p:nvPr>
        </p:nvSpPr>
        <p:spPr>
          <a:xfrm>
            <a:off x="0" y="918"/>
            <a:ext cx="5076056" cy="410592"/>
          </a:xfrm>
        </p:spPr>
        <p:txBody>
          <a:bodyPr>
            <a:noAutofit/>
          </a:bodyPr>
          <a:lstStyle/>
          <a:p>
            <a:pPr algn="l"/>
            <a:r>
              <a:rPr lang="it-IT" sz="2000" b="1" dirty="0" smtClean="0"/>
              <a:t>Misura n° 3b</a:t>
            </a:r>
            <a:endParaRPr lang="it-IT" sz="2400" b="1" dirty="0"/>
          </a:p>
        </p:txBody>
      </p:sp>
      <p:sp>
        <p:nvSpPr>
          <p:cNvPr id="7" name="Segnaposto numero diapositiva 6"/>
          <p:cNvSpPr>
            <a:spLocks noGrp="1"/>
          </p:cNvSpPr>
          <p:nvPr>
            <p:ph type="sldNum" sz="quarter" idx="12"/>
          </p:nvPr>
        </p:nvSpPr>
        <p:spPr>
          <a:xfrm>
            <a:off x="8748464" y="4803998"/>
            <a:ext cx="298376" cy="252759"/>
          </a:xfrm>
        </p:spPr>
        <p:txBody>
          <a:bodyPr/>
          <a:lstStyle/>
          <a:p>
            <a:fld id="{2BFC0026-57C0-4FBE-A77A-58B0CFCFBA7E}" type="slidenum">
              <a:rPr lang="it-IT" sz="1000" smtClean="0">
                <a:solidFill>
                  <a:schemeClr val="tx1"/>
                </a:solidFill>
              </a:rPr>
              <a:pPr/>
              <a:t>9</a:t>
            </a:fld>
            <a:endParaRPr lang="it-IT" sz="1000" dirty="0">
              <a:solidFill>
                <a:schemeClr val="tx1"/>
              </a:solidFill>
            </a:endParaRPr>
          </a:p>
        </p:txBody>
      </p:sp>
      <p:sp>
        <p:nvSpPr>
          <p:cNvPr id="8" name="Segnaposto piè di pagina 7"/>
          <p:cNvSpPr>
            <a:spLocks noGrp="1"/>
          </p:cNvSpPr>
          <p:nvPr>
            <p:ph type="ftr" sz="quarter" idx="11"/>
          </p:nvPr>
        </p:nvSpPr>
        <p:spPr>
          <a:xfrm>
            <a:off x="35496" y="4803998"/>
            <a:ext cx="3744416" cy="273844"/>
          </a:xfrm>
        </p:spPr>
        <p:txBody>
          <a:bodyPr/>
          <a:lstStyle/>
          <a:p>
            <a:pPr algn="l"/>
            <a:r>
              <a:rPr lang="it-IT" sz="1000" dirty="0" smtClean="0">
                <a:solidFill>
                  <a:schemeClr val="tx1"/>
                </a:solidFill>
              </a:rPr>
              <a:t>Relatività &amp; Meccanica Quantistica - Carlo Cosmelli</a:t>
            </a:r>
            <a:endParaRPr lang="it-IT" sz="1000" dirty="0">
              <a:solidFill>
                <a:schemeClr val="tx1"/>
              </a:solidFill>
            </a:endParaRPr>
          </a:p>
        </p:txBody>
      </p:sp>
      <p:pic>
        <p:nvPicPr>
          <p:cNvPr id="6" name="Picture 3" descr="D:\Didattica\Coursera\Poster Philadelphia\logo RQM 4.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876256" y="123478"/>
            <a:ext cx="2128058" cy="120950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3" name="Rectangle 22"/>
          <p:cNvSpPr/>
          <p:nvPr/>
        </p:nvSpPr>
        <p:spPr>
          <a:xfrm>
            <a:off x="152400" y="666750"/>
            <a:ext cx="6553200" cy="923330"/>
          </a:xfrm>
          <a:prstGeom prst="rect">
            <a:avLst/>
          </a:prstGeom>
        </p:spPr>
        <p:txBody>
          <a:bodyPr wrap="square">
            <a:spAutoFit/>
          </a:bodyPr>
          <a:lstStyle/>
          <a:p>
            <a:r>
              <a:rPr lang="it-IT" dirty="0" smtClean="0"/>
              <a:t>Si conta quindi la </a:t>
            </a:r>
            <a:r>
              <a:rPr lang="it-IT" b="1" dirty="0" smtClean="0"/>
              <a:t>frequenza dei Match = PC(</a:t>
            </a:r>
            <a:r>
              <a:rPr lang="it-IT" b="1" dirty="0" smtClean="0">
                <a:sym typeface="Symbol"/>
              </a:rPr>
              <a:t></a:t>
            </a:r>
            <a:r>
              <a:rPr lang="it-IT" b="1" dirty="0" smtClean="0"/>
              <a:t>) </a:t>
            </a:r>
            <a:r>
              <a:rPr lang="it-IT" dirty="0" smtClean="0"/>
              <a:t> e quella degli errori </a:t>
            </a:r>
            <a:r>
              <a:rPr lang="it-IT" b="1" dirty="0" smtClean="0"/>
              <a:t>E(</a:t>
            </a:r>
            <a:r>
              <a:rPr lang="it-IT" b="1" dirty="0" smtClean="0">
                <a:sym typeface="Symbol"/>
              </a:rPr>
              <a:t></a:t>
            </a:r>
            <a:r>
              <a:rPr lang="it-IT" b="1" dirty="0" smtClean="0"/>
              <a:t>)</a:t>
            </a:r>
            <a:r>
              <a:rPr lang="it-IT" dirty="0" smtClean="0"/>
              <a:t>, come il numero di eventi relativi (N</a:t>
            </a:r>
            <a:r>
              <a:rPr lang="it-IT" baseline="-25000" dirty="0" smtClean="0"/>
              <a:t>M  </a:t>
            </a:r>
            <a:r>
              <a:rPr lang="it-IT" dirty="0" smtClean="0"/>
              <a:t>o N</a:t>
            </a:r>
            <a:r>
              <a:rPr lang="it-IT" baseline="-25000" dirty="0" smtClean="0"/>
              <a:t>E</a:t>
            </a:r>
            <a:r>
              <a:rPr lang="it-IT" dirty="0" smtClean="0"/>
              <a:t>) diviso il numero di eventi(conteggi) totali N </a:t>
            </a:r>
            <a:endParaRPr lang="it-IT" dirty="0"/>
          </a:p>
        </p:txBody>
      </p:sp>
      <p:graphicFrame>
        <p:nvGraphicFramePr>
          <p:cNvPr id="43010" name="Object 2"/>
          <p:cNvGraphicFramePr>
            <a:graphicFrameLocks noChangeAspect="1"/>
          </p:cNvGraphicFramePr>
          <p:nvPr/>
        </p:nvGraphicFramePr>
        <p:xfrm>
          <a:off x="609600" y="1809750"/>
          <a:ext cx="6119283" cy="533400"/>
        </p:xfrm>
        <a:graphic>
          <a:graphicData uri="http://schemas.openxmlformats.org/presentationml/2006/ole">
            <mc:AlternateContent xmlns:mc="http://schemas.openxmlformats.org/markup-compatibility/2006">
              <mc:Choice xmlns:v="urn:schemas-microsoft-com:vml" Requires="v">
                <p:oleObj spid="_x0000_s44036" name="Equation" r:id="rId5" imgW="5245100" imgH="457200" progId="Equation.3">
                  <p:embed/>
                </p:oleObj>
              </mc:Choice>
              <mc:Fallback>
                <p:oleObj name="Equation" r:id="rId5" imgW="52451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809750"/>
                        <a:ext cx="611928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4" name="Rectangle 23"/>
          <p:cNvSpPr/>
          <p:nvPr/>
        </p:nvSpPr>
        <p:spPr>
          <a:xfrm>
            <a:off x="228600" y="2571750"/>
            <a:ext cx="4422154" cy="369332"/>
          </a:xfrm>
          <a:prstGeom prst="rect">
            <a:avLst/>
          </a:prstGeom>
        </p:spPr>
        <p:txBody>
          <a:bodyPr wrap="none">
            <a:spAutoFit/>
          </a:bodyPr>
          <a:lstStyle/>
          <a:p>
            <a:r>
              <a:rPr lang="it-IT" dirty="0" smtClean="0"/>
              <a:t>Risultati possibili per alcuni angoli particolari: </a:t>
            </a:r>
            <a:endParaRPr lang="it-IT" dirty="0"/>
          </a:p>
        </p:txBody>
      </p:sp>
      <p:sp>
        <p:nvSpPr>
          <p:cNvPr id="26" name="Rectangle 25"/>
          <p:cNvSpPr/>
          <p:nvPr/>
        </p:nvSpPr>
        <p:spPr>
          <a:xfrm>
            <a:off x="609600" y="3040618"/>
            <a:ext cx="7543800" cy="369332"/>
          </a:xfrm>
          <a:prstGeom prst="rect">
            <a:avLst/>
          </a:prstGeom>
        </p:spPr>
        <p:txBody>
          <a:bodyPr wrap="square">
            <a:spAutoFit/>
          </a:bodyPr>
          <a:lstStyle/>
          <a:p>
            <a:r>
              <a:rPr lang="it-IT" dirty="0" smtClean="0">
                <a:sym typeface="Symbol"/>
              </a:rPr>
              <a:t></a:t>
            </a:r>
            <a:r>
              <a:rPr lang="it-IT" dirty="0" smtClean="0"/>
              <a:t> = 0       PC(0) = 100% = 1          E = 0% = 0           tutti i valori sono uguali </a:t>
            </a:r>
            <a:endParaRPr lang="it-IT" dirty="0"/>
          </a:p>
        </p:txBody>
      </p:sp>
      <p:sp>
        <p:nvSpPr>
          <p:cNvPr id="27" name="Rectangle 26"/>
          <p:cNvSpPr/>
          <p:nvPr/>
        </p:nvSpPr>
        <p:spPr>
          <a:xfrm>
            <a:off x="609600" y="3486150"/>
            <a:ext cx="7391400" cy="369332"/>
          </a:xfrm>
          <a:prstGeom prst="rect">
            <a:avLst/>
          </a:prstGeom>
        </p:spPr>
        <p:txBody>
          <a:bodyPr wrap="square">
            <a:spAutoFit/>
          </a:bodyPr>
          <a:lstStyle/>
          <a:p>
            <a:r>
              <a:rPr lang="it-IT" dirty="0" smtClean="0">
                <a:sym typeface="Symbol"/>
              </a:rPr>
              <a:t></a:t>
            </a:r>
            <a:r>
              <a:rPr lang="it-IT" dirty="0" smtClean="0"/>
              <a:t> = 90</a:t>
            </a:r>
            <a:r>
              <a:rPr lang="it-IT" baseline="30000" dirty="0" smtClean="0"/>
              <a:t>0       </a:t>
            </a:r>
            <a:r>
              <a:rPr lang="it-IT" dirty="0" smtClean="0"/>
              <a:t>PC(90</a:t>
            </a:r>
            <a:r>
              <a:rPr lang="it-IT" baseline="30000" dirty="0" smtClean="0"/>
              <a:t>0</a:t>
            </a:r>
            <a:r>
              <a:rPr lang="it-IT" dirty="0" smtClean="0"/>
              <a:t>) = 0% = 0           E = 100% = 1        tutti i valori sono diversi </a:t>
            </a:r>
            <a:endParaRPr lang="it-IT" dirty="0"/>
          </a:p>
        </p:txBody>
      </p:sp>
      <p:sp>
        <p:nvSpPr>
          <p:cNvPr id="28" name="Rectangle 27"/>
          <p:cNvSpPr/>
          <p:nvPr/>
        </p:nvSpPr>
        <p:spPr>
          <a:xfrm>
            <a:off x="304800" y="3943350"/>
            <a:ext cx="8686800" cy="646331"/>
          </a:xfrm>
          <a:prstGeom prst="rect">
            <a:avLst/>
          </a:prstGeom>
        </p:spPr>
        <p:txBody>
          <a:bodyPr wrap="square">
            <a:spAutoFit/>
          </a:bodyPr>
          <a:lstStyle/>
          <a:p>
            <a:r>
              <a:rPr lang="it-IT" dirty="0" smtClean="0"/>
              <a:t>Per gli angoli fra 0</a:t>
            </a:r>
            <a:r>
              <a:rPr lang="it-IT" baseline="30000" dirty="0" smtClean="0"/>
              <a:t>0</a:t>
            </a:r>
            <a:r>
              <a:rPr lang="it-IT" dirty="0" smtClean="0"/>
              <a:t> e 90</a:t>
            </a:r>
            <a:r>
              <a:rPr lang="it-IT" baseline="30000" dirty="0" smtClean="0"/>
              <a:t>0</a:t>
            </a:r>
            <a:r>
              <a:rPr lang="it-IT" dirty="0" smtClean="0"/>
              <a:t>  </a:t>
            </a:r>
            <a:r>
              <a:rPr lang="it-IT" b="1" i="1" dirty="0" smtClean="0"/>
              <a:t>E</a:t>
            </a:r>
            <a:r>
              <a:rPr lang="it-IT" dirty="0" smtClean="0"/>
              <a:t> assumerà dei valori intermedi fra 0 e 1: </a:t>
            </a:r>
            <a:r>
              <a:rPr lang="it-IT" b="1" dirty="0" smtClean="0"/>
              <a:t>scelgo sperimentalmente l’angolo  </a:t>
            </a:r>
            <a:r>
              <a:rPr lang="it-IT" b="1" dirty="0" smtClean="0">
                <a:sym typeface="Symbol"/>
              </a:rPr>
              <a:t></a:t>
            </a:r>
            <a:r>
              <a:rPr lang="it-IT" b="1" dirty="0" smtClean="0"/>
              <a:t> per cui E=1/4 </a:t>
            </a:r>
            <a:r>
              <a:rPr lang="it-IT" dirty="0" smtClean="0"/>
              <a:t>(1 errore ogni 4 fotoni).</a:t>
            </a:r>
            <a:r>
              <a:rPr lang="it-IT" b="1" dirty="0" smtClean="0"/>
              <a:t> </a:t>
            </a:r>
            <a:r>
              <a:rPr lang="it-IT" dirty="0" smtClean="0"/>
              <a:t>Si trova che </a:t>
            </a:r>
            <a:r>
              <a:rPr lang="it-IT" b="1" dirty="0" smtClean="0">
                <a:sym typeface="Symbol"/>
              </a:rPr>
              <a:t></a:t>
            </a:r>
            <a:r>
              <a:rPr lang="it-IT" b="1" dirty="0" smtClean="0"/>
              <a:t>=30</a:t>
            </a:r>
            <a:r>
              <a:rPr lang="it-IT" b="1" baseline="30000" dirty="0" smtClean="0"/>
              <a:t>0</a:t>
            </a:r>
            <a:r>
              <a:rPr lang="it-IT" b="1" dirty="0" smtClean="0"/>
              <a:t> </a:t>
            </a:r>
            <a:endParaRPr lang="it-IT" b="1" dirty="0"/>
          </a:p>
        </p:txBody>
      </p:sp>
    </p:spTree>
    <p:extLst>
      <p:ext uri="{BB962C8B-B14F-4D97-AF65-F5344CB8AC3E}">
        <p14:creationId xmlns:p14="http://schemas.microsoft.com/office/powerpoint/2010/main" val="770322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11563</TotalTime>
  <Words>4075</Words>
  <Application>Microsoft Office PowerPoint</Application>
  <PresentationFormat>Presentazione su schermo (16:9)</PresentationFormat>
  <Paragraphs>492</Paragraphs>
  <Slides>36</Slides>
  <Notes>36</Notes>
  <HiddenSlides>2</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1</vt:i4>
      </vt:variant>
      <vt:variant>
        <vt:lpstr>Titoli diapositive</vt:lpstr>
      </vt:variant>
      <vt:variant>
        <vt:i4>36</vt:i4>
      </vt:variant>
    </vt:vector>
  </HeadingPairs>
  <TitlesOfParts>
    <vt:vector size="44" baseType="lpstr">
      <vt:lpstr>Gungsuh</vt:lpstr>
      <vt:lpstr>Arial</vt:lpstr>
      <vt:lpstr>Calibri</vt:lpstr>
      <vt:lpstr>Cambria Math</vt:lpstr>
      <vt:lpstr>Symbol</vt:lpstr>
      <vt:lpstr>Times New Roman</vt:lpstr>
      <vt:lpstr>Tema di Office</vt:lpstr>
      <vt:lpstr>Equation</vt:lpstr>
      <vt:lpstr>La visione del mondo  della Relatività e della Meccanica Quantistica</vt:lpstr>
      <vt:lpstr>Dove eravamo rimasti...</vt:lpstr>
      <vt:lpstr>La proposta di Bell - 1964</vt:lpstr>
      <vt:lpstr>La proposta di Bell – 1964   2</vt:lpstr>
      <vt:lpstr>Che tipo di misure propone Bell</vt:lpstr>
      <vt:lpstr>Misura n° 1</vt:lpstr>
      <vt:lpstr>Misura n° 2</vt:lpstr>
      <vt:lpstr>Misura n° 3a</vt:lpstr>
      <vt:lpstr>Misura n° 3b</vt:lpstr>
      <vt:lpstr>Misura n°3c</vt:lpstr>
      <vt:lpstr>Il calcolo di Bell</vt:lpstr>
      <vt:lpstr>La disuguaglianza di Bell, la previsione della MQ</vt:lpstr>
      <vt:lpstr>La misura con un angolo  fra i cristalli</vt:lpstr>
      <vt:lpstr>La misura (ipotetica) di Bell</vt:lpstr>
      <vt:lpstr>Verifiche sperimentali - 1982</vt:lpstr>
      <vt:lpstr>Conclusioni</vt:lpstr>
      <vt:lpstr>La visione del mondo  della Relatività e della Meccanica Quantistica</vt:lpstr>
      <vt:lpstr>La misura (ipotetica) di Bell</vt:lpstr>
      <vt:lpstr>Verifiche sperimentali - 1982</vt:lpstr>
      <vt:lpstr>Conclusioni - 1</vt:lpstr>
      <vt:lpstr>Conclusioni - 2</vt:lpstr>
      <vt:lpstr>Conclusioni - 3</vt:lpstr>
      <vt:lpstr>Conclusioni - 3</vt:lpstr>
      <vt:lpstr>La non-località nel mondo – Cosa esiste</vt:lpstr>
      <vt:lpstr>La non-località nel mondo – Cosa ancora non esiste</vt:lpstr>
      <vt:lpstr>La visione del mondo  della Relatività e della Meccanica Quantistica</vt:lpstr>
      <vt:lpstr>Cosa abbiamo visto 1:  Relatività  Speciale (ristretta) (1905)</vt:lpstr>
      <vt:lpstr>Cosa abbiamo visto 2: Relatività Generale (1915)</vt:lpstr>
      <vt:lpstr>Cosa abbiamo visto 3: Meccanica Quantistica «ortodossa» (Copenhagen) (1900-1927) + (Bell 1964 – Aspect 1982)</vt:lpstr>
      <vt:lpstr>Come si sono evolute queste tre teorie?</vt:lpstr>
      <vt:lpstr>Il modello del nostro mondo, oggi  - MS   + la Gravità</vt:lpstr>
      <vt:lpstr>Tutte insieme, ma separate</vt:lpstr>
      <vt:lpstr>Conclusione</vt:lpstr>
      <vt:lpstr>Shanghai  -  MAGLEV   Train (Germany)</vt:lpstr>
      <vt:lpstr>L’effetto tunnel nei superconduttori – 1908, 1956, 1969, 1970, 1980…  </vt:lpstr>
      <vt:lpstr>La materia nell’universo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Prova Coursera</dc:title>
  <dc:creator>cc</dc:creator>
  <cp:lastModifiedBy>cc1</cp:lastModifiedBy>
  <cp:revision>241</cp:revision>
  <cp:lastPrinted>2013-10-28T09:35:15Z</cp:lastPrinted>
  <dcterms:created xsi:type="dcterms:W3CDTF">2013-12-19T08:44:48Z</dcterms:created>
  <dcterms:modified xsi:type="dcterms:W3CDTF">2015-10-06T10:06:34Z</dcterms:modified>
</cp:coreProperties>
</file>